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3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2"/>
  </p:notesMasterIdLst>
  <p:handoutMasterIdLst>
    <p:handoutMasterId r:id="rId53"/>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75" r:id="rId17"/>
    <p:sldId id="490" r:id="rId18"/>
    <p:sldId id="480" r:id="rId19"/>
    <p:sldId id="455" r:id="rId20"/>
    <p:sldId id="296" r:id="rId21"/>
    <p:sldId id="484" r:id="rId22"/>
    <p:sldId id="489" r:id="rId23"/>
    <p:sldId id="478" r:id="rId24"/>
    <p:sldId id="471" r:id="rId25"/>
    <p:sldId id="481" r:id="rId26"/>
    <p:sldId id="491" r:id="rId27"/>
    <p:sldId id="460" r:id="rId28"/>
    <p:sldId id="464" r:id="rId29"/>
    <p:sldId id="456" r:id="rId30"/>
    <p:sldId id="466" r:id="rId31"/>
    <p:sldId id="461" r:id="rId32"/>
    <p:sldId id="462" r:id="rId33"/>
    <p:sldId id="459" r:id="rId34"/>
    <p:sldId id="300" r:id="rId35"/>
    <p:sldId id="474" r:id="rId36"/>
    <p:sldId id="485" r:id="rId37"/>
    <p:sldId id="486" r:id="rId38"/>
    <p:sldId id="487" r:id="rId39"/>
    <p:sldId id="338" r:id="rId40"/>
    <p:sldId id="432" r:id="rId41"/>
    <p:sldId id="483" r:id="rId42"/>
    <p:sldId id="428" r:id="rId43"/>
    <p:sldId id="369" r:id="rId44"/>
    <p:sldId id="429" r:id="rId45"/>
    <p:sldId id="476" r:id="rId46"/>
    <p:sldId id="288" r:id="rId47"/>
    <p:sldId id="305" r:id="rId48"/>
    <p:sldId id="379" r:id="rId49"/>
    <p:sldId id="453" r:id="rId50"/>
    <p:sldId id="265" r:id="rId51"/>
  </p:sldIdLst>
  <p:sldSz cx="9144000" cy="6858000" type="screen4x3"/>
  <p:notesSz cx="7315200" cy="9601200"/>
  <p:embeddedFontLst>
    <p:embeddedFont>
      <p:font typeface="Candara" panose="020E0502030303020204" pitchFamily="34" charset="0"/>
      <p:regular r:id="rId54"/>
      <p:bold r:id="rId55"/>
      <p:italic r:id="rId56"/>
      <p:boldItalic r:id="rId57"/>
    </p:embeddedFont>
    <p:embeddedFont>
      <p:font typeface="Cambria Math" panose="02040503050406030204" pitchFamily="18" charset="0"/>
      <p:regular r:id="rId58"/>
    </p:embeddedFont>
    <p:embeddedFont>
      <p:font typeface="Century Gothic" panose="020B0502020202020204" pitchFamily="34" charset="0"/>
      <p:regular r:id="rId59"/>
      <p:bold r:id="rId60"/>
      <p:italic r:id="rId61"/>
      <p:boldItalic r:id="rId6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88112" autoAdjust="0"/>
  </p:normalViewPr>
  <p:slideViewPr>
    <p:cSldViewPr snapToGrid="0">
      <p:cViewPr varScale="1">
        <p:scale>
          <a:sx n="113" d="100"/>
          <a:sy n="113" d="100"/>
        </p:scale>
        <p:origin x="1098" y="114"/>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51.wmf"/><Relationship Id="rId7" Type="http://schemas.openxmlformats.org/officeDocument/2006/relationships/image" Target="../media/image104.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image" Target="../media/image112.wmf"/><Relationship Id="rId7" Type="http://schemas.openxmlformats.org/officeDocument/2006/relationships/image" Target="../media/image116.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51.wmf"/><Relationship Id="rId7" Type="http://schemas.openxmlformats.org/officeDocument/2006/relationships/image" Target="../media/image121.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120.wmf"/><Relationship Id="rId5" Type="http://schemas.openxmlformats.org/officeDocument/2006/relationships/image" Target="../media/image102.wmf"/><Relationship Id="rId4" Type="http://schemas.openxmlformats.org/officeDocument/2006/relationships/image" Target="../media/image1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2/12/2017</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smtClean="0"/>
              <a:t>CEE 4540: Sustainable Municipal Drinking Water Treatment</a:t>
            </a:r>
          </a:p>
          <a:p>
            <a:r>
              <a:rPr lang="en-US" dirty="0" smtClean="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smtClean="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smtClean="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range of H/S is necessary to ensure that there is always a solution when switching from two expansions per baffle to one expansion per baffle.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a hydraulic </a:t>
            </a:r>
            <a:r>
              <a:rPr lang="en-US" dirty="0" err="1" smtClean="0"/>
              <a:t>flocculator</a:t>
            </a:r>
            <a:r>
              <a:rPr lang="en-US" dirty="0" smtClean="0"/>
              <a:t> look like?</a:t>
            </a:r>
          </a:p>
          <a:p>
            <a:r>
              <a:rPr lang="en-US" dirty="0" smtClean="0"/>
              <a:t>What do you need to</a:t>
            </a:r>
            <a:r>
              <a:rPr lang="en-US" baseline="0" dirty="0" smtClean="0"/>
              <a:t> know in order to design a </a:t>
            </a:r>
            <a:r>
              <a:rPr lang="en-US" baseline="0" dirty="0" err="1" smtClean="0"/>
              <a:t>flocculator</a:t>
            </a:r>
            <a:r>
              <a:rPr lang="en-US" baseline="0" dirty="0" smtClean="0"/>
              <a:t>?</a:t>
            </a:r>
            <a:endParaRPr lang="en-US" dirty="0" smtClean="0"/>
          </a:p>
          <a:p>
            <a:r>
              <a:rPr lang="en-US" dirty="0" smtClean="0"/>
              <a:t>How</a:t>
            </a:r>
            <a:r>
              <a:rPr lang="en-US" baseline="0" dirty="0" smtClean="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19</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20</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smtClean="0"/>
              <a:t>Likely much harder to attach than</a:t>
            </a:r>
            <a:r>
              <a:rPr lang="en-US" baseline="0" noProof="0" dirty="0" smtClean="0"/>
              <a:t> to stay together once connected.</a:t>
            </a:r>
          </a:p>
          <a:p>
            <a:r>
              <a:rPr lang="en-US" baseline="0" noProof="0" dirty="0" smtClean="0"/>
              <a:t>Flocs grow in low shear zones</a:t>
            </a:r>
          </a:p>
          <a:p>
            <a:r>
              <a:rPr lang="en-US" baseline="0" noProof="0" dirty="0" smtClean="0"/>
              <a:t>Flocs breakup in high shear zones</a:t>
            </a:r>
          </a:p>
          <a:p>
            <a:endParaRPr lang="en-US" baseline="0" noProof="0" dirty="0" smtClean="0"/>
          </a:p>
          <a:p>
            <a:r>
              <a:rPr lang="en-US" baseline="0" noProof="0" dirty="0" smtClean="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in part because</a:t>
            </a:r>
            <a:r>
              <a:rPr lang="en-US" baseline="0" dirty="0" smtClean="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24</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smtClean="0"/>
              <a:t>What are the 3 related parameters that set how much energy the </a:t>
            </a:r>
            <a:r>
              <a:rPr lang="en-US" noProof="0" dirty="0" err="1" smtClean="0"/>
              <a:t>flocculator</a:t>
            </a:r>
            <a:r>
              <a:rPr lang="en-US" noProof="0" dirty="0" smtClean="0"/>
              <a:t> uses?</a:t>
            </a:r>
          </a:p>
          <a:p>
            <a:r>
              <a:rPr lang="en-US" noProof="0" dirty="0" smtClean="0"/>
              <a:t>Gt</a:t>
            </a:r>
          </a:p>
          <a:p>
            <a:r>
              <a:rPr lang="en-US" noProof="0" dirty="0" smtClean="0"/>
              <a:t>Which parameter sets the spacing between baffles? (G, EDR, hl)</a:t>
            </a:r>
          </a:p>
          <a:p>
            <a:r>
              <a:rPr lang="en-US" noProof="0" dirty="0" smtClean="0"/>
              <a:t>Which parameter sets the </a:t>
            </a:r>
            <a:r>
              <a:rPr lang="en-US" noProof="0" dirty="0" err="1" smtClean="0"/>
              <a:t>flocculator</a:t>
            </a:r>
            <a:r>
              <a:rPr lang="en-US" noProof="0" dirty="0" smtClean="0"/>
              <a:t> volume? t</a:t>
            </a:r>
            <a:endParaRPr lang="en-US" noProof="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if I make the channel narrower and narrower? What fails?</a:t>
            </a:r>
          </a:p>
          <a:p>
            <a:r>
              <a:rPr lang="en-US" dirty="0" smtClean="0"/>
              <a:t>Find</a:t>
            </a:r>
            <a:r>
              <a:rPr lang="en-US" baseline="0" dirty="0" smtClean="0"/>
              <a:t> the range of W</a:t>
            </a:r>
          </a:p>
          <a:p>
            <a:r>
              <a:rPr lang="en-US" baseline="0" dirty="0" smtClean="0"/>
              <a:t>Set W</a:t>
            </a:r>
          </a:p>
          <a:p>
            <a:r>
              <a:rPr lang="en-US" baseline="0" dirty="0" smtClean="0"/>
              <a:t>Find the range of He</a:t>
            </a:r>
          </a:p>
          <a:p>
            <a:r>
              <a:rPr lang="en-US" baseline="0" dirty="0" smtClean="0"/>
              <a:t>Set He</a:t>
            </a:r>
          </a:p>
          <a:p>
            <a:r>
              <a:rPr lang="en-US" baseline="0" dirty="0" smtClean="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the operator control?</a:t>
            </a:r>
          </a:p>
          <a:p>
            <a:r>
              <a:rPr lang="en-US" dirty="0" smtClean="0"/>
              <a:t>What changes in</a:t>
            </a:r>
            <a:r>
              <a:rPr lang="en-US" baseline="0" dirty="0" smtClean="0"/>
              <a:t> a rain event?</a:t>
            </a:r>
          </a:p>
          <a:p>
            <a:r>
              <a:rPr lang="en-US" baseline="0" dirty="0" smtClean="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smtClean="0"/>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is sheet width</a:t>
            </a:r>
          </a:p>
          <a:p>
            <a:r>
              <a:rPr lang="en-US" dirty="0" smtClean="0"/>
              <a:t>Min is half sheet (hip</a:t>
            </a:r>
            <a:r>
              <a:rPr lang="en-US" baseline="0" dirty="0" smtClean="0"/>
              <a:t> width) or the width required to not get an H/S less than 3.</a:t>
            </a:r>
          </a:p>
          <a:p>
            <a:r>
              <a:rPr lang="en-US" baseline="0" dirty="0" smtClean="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is lower for low flow rates the distance between expansions is lower.</a:t>
            </a:r>
          </a:p>
          <a:p>
            <a:r>
              <a:rPr lang="en-US" dirty="0" smtClean="0"/>
              <a:t>Velocity</a:t>
            </a:r>
            <a:r>
              <a:rPr lang="en-US" baseline="0" dirty="0" smtClean="0"/>
              <a:t> increases in steps because there is an integer number of expansions per depth of flocculator.</a:t>
            </a:r>
          </a:p>
          <a:p>
            <a:r>
              <a:rPr lang="en-US" baseline="0" dirty="0" smtClean="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 obstacles for 10 and 20 L/s. </a:t>
            </a:r>
          </a:p>
          <a:p>
            <a:r>
              <a:rPr lang="en-US" dirty="0" smtClean="0"/>
              <a:t>Channels get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34</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38</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smtClean="0"/>
              <a:t>How could</a:t>
            </a:r>
            <a:r>
              <a:rPr lang="en-US" baseline="0" smtClean="0"/>
              <a:t> you fix this? </a:t>
            </a:r>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 flow results in shallower</a:t>
            </a:r>
            <a:r>
              <a:rPr lang="en-US" baseline="0" dirty="0" smtClean="0"/>
              <a:t> </a:t>
            </a:r>
            <a:r>
              <a:rPr lang="en-US" baseline="0" dirty="0" err="1" smtClean="0"/>
              <a:t>flocculators</a:t>
            </a:r>
            <a:r>
              <a:rPr lang="en-US" baseline="0" dirty="0" smtClean="0"/>
              <a:t> for low flow rate plants. Thus vertical </a:t>
            </a:r>
            <a:r>
              <a:rPr lang="en-US" baseline="0" dirty="0" err="1" smtClean="0"/>
              <a:t>flocculators</a:t>
            </a:r>
            <a:r>
              <a:rPr lang="en-US" baseline="0" dirty="0" smtClean="0"/>
              <a:t> take up less area and thus vertical </a:t>
            </a:r>
            <a:r>
              <a:rPr lang="en-US" baseline="0" dirty="0" err="1" smtClean="0"/>
              <a:t>flocculators</a:t>
            </a:r>
            <a:r>
              <a:rPr lang="en-US" baseline="0" dirty="0" smtClean="0"/>
              <a:t> are less expensive. Also head loss has less of an impact on flow area in vertical </a:t>
            </a:r>
            <a:r>
              <a:rPr lang="en-US" baseline="0" dirty="0" err="1" smtClean="0"/>
              <a:t>flocculator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we decrease flow, then </a:t>
            </a:r>
            <a:r>
              <a:rPr lang="en-US" dirty="0" err="1" smtClean="0"/>
              <a:t>Gtheta</a:t>
            </a:r>
            <a:r>
              <a:rPr lang="en-US" dirty="0" smtClean="0"/>
              <a:t> decreases!!!! </a:t>
            </a:r>
            <a:endParaRPr lang="en-US" baseline="0" dirty="0" smtClean="0"/>
          </a:p>
          <a:p>
            <a:r>
              <a:rPr lang="en-US" baseline="0" dirty="0" smtClean="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easy! Add obstructions!</a:t>
            </a:r>
            <a:r>
              <a:rPr lang="en-US" baseline="0" dirty="0" smtClean="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46</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46</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smtClean="0"/>
              <a:t>The</a:t>
            </a:r>
            <a:r>
              <a:rPr lang="es-HN" dirty="0" smtClean="0"/>
              <a:t> </a:t>
            </a:r>
            <a:r>
              <a:rPr lang="es-HN" dirty="0" err="1" smtClean="0"/>
              <a:t>number</a:t>
            </a:r>
            <a:r>
              <a:rPr lang="es-HN" dirty="0" smtClean="0"/>
              <a:t> of </a:t>
            </a:r>
            <a:r>
              <a:rPr lang="es-HN" dirty="0" err="1" smtClean="0"/>
              <a:t>bonds</a:t>
            </a:r>
            <a:r>
              <a:rPr lang="es-HN" dirty="0" smtClean="0"/>
              <a:t> per </a:t>
            </a:r>
            <a:r>
              <a:rPr lang="es-HN" dirty="0" err="1" smtClean="0"/>
              <a:t>unit</a:t>
            </a:r>
            <a:r>
              <a:rPr lang="es-HN" dirty="0" smtClean="0"/>
              <a:t> </a:t>
            </a:r>
            <a:r>
              <a:rPr lang="es-HN" dirty="0" err="1" smtClean="0"/>
              <a:t>area</a:t>
            </a:r>
            <a:r>
              <a:rPr lang="es-HN" dirty="0" smtClean="0"/>
              <a:t> in</a:t>
            </a:r>
            <a:r>
              <a:rPr lang="es-HN" baseline="0" dirty="0" smtClean="0"/>
              <a:t> </a:t>
            </a:r>
            <a:r>
              <a:rPr lang="es-HN" baseline="0" dirty="0" err="1" smtClean="0"/>
              <a:t>the</a:t>
            </a:r>
            <a:r>
              <a:rPr lang="es-HN" baseline="0" dirty="0" smtClean="0"/>
              <a:t> central </a:t>
            </a:r>
            <a:r>
              <a:rPr lang="es-HN" baseline="0" dirty="0" err="1" smtClean="0"/>
              <a:t>plane</a:t>
            </a:r>
            <a:r>
              <a:rPr lang="es-HN" baseline="0" dirty="0" smtClean="0"/>
              <a:t> of </a:t>
            </a:r>
            <a:r>
              <a:rPr lang="es-HN" baseline="0" dirty="0" err="1" smtClean="0"/>
              <a:t>the</a:t>
            </a:r>
            <a:r>
              <a:rPr lang="es-HN" baseline="0" dirty="0" smtClean="0"/>
              <a:t> floc </a:t>
            </a:r>
            <a:r>
              <a:rPr lang="es-HN" baseline="0" dirty="0" err="1" smtClean="0"/>
              <a:t>decreases</a:t>
            </a:r>
            <a:r>
              <a:rPr lang="es-HN" baseline="0" dirty="0" smtClean="0"/>
              <a:t> as </a:t>
            </a:r>
            <a:r>
              <a:rPr lang="es-HN" baseline="0" dirty="0" err="1" smtClean="0"/>
              <a:t>the</a:t>
            </a:r>
            <a:r>
              <a:rPr lang="es-HN" baseline="0" dirty="0" smtClean="0"/>
              <a:t> floc </a:t>
            </a:r>
            <a:r>
              <a:rPr lang="es-HN" baseline="0" dirty="0" err="1" smtClean="0"/>
              <a:t>grows</a:t>
            </a:r>
            <a:r>
              <a:rPr lang="es-HN" baseline="0" dirty="0" smtClean="0"/>
              <a:t> </a:t>
            </a:r>
            <a:r>
              <a:rPr lang="es-HN" baseline="0" dirty="0" err="1" smtClean="0"/>
              <a:t>larger</a:t>
            </a:r>
            <a:r>
              <a:rPr lang="es-HN" baseline="0" dirty="0" smtClean="0"/>
              <a:t>.</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smtClean="0"/>
          </a:p>
          <a:p>
            <a:r>
              <a:rPr lang="en-US" dirty="0" smtClean="0"/>
              <a:t>It is expected that </a:t>
            </a:r>
            <a:r>
              <a:rPr lang="en-US" dirty="0" err="1" smtClean="0"/>
              <a:t>P.Jet</a:t>
            </a:r>
            <a:r>
              <a:rPr lang="en-US" dirty="0" smtClean="0"/>
              <a:t> is a function of</a:t>
            </a:r>
            <a:r>
              <a:rPr lang="en-US" baseline="0" dirty="0" smtClean="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“Overlap ratios of less than 5 result in normalized G-values</a:t>
            </a:r>
            <a:r>
              <a:rPr lang="en-US" baseline="0" dirty="0" smtClean="0"/>
              <a:t> </a:t>
            </a:r>
            <a:r>
              <a:rPr lang="en-US" dirty="0" smtClean="0"/>
              <a:t>of less than 1.5.” Towards optimal design parameters for around-the-end hydraulic flocculators, Johannes </a:t>
            </a:r>
            <a:r>
              <a:rPr lang="en-US" dirty="0" err="1" smtClean="0"/>
              <a:t>Haarhoff</a:t>
            </a:r>
            <a:r>
              <a:rPr lang="en-US" dirty="0" smtClean="0"/>
              <a:t> and </a:t>
            </a:r>
            <a:r>
              <a:rPr lang="en-US" dirty="0" err="1" smtClean="0"/>
              <a:t>Jeremia</a:t>
            </a:r>
            <a:r>
              <a:rPr lang="en-US" dirty="0" smtClean="0"/>
              <a:t> J. van der Walt.</a:t>
            </a:r>
          </a:p>
          <a:p>
            <a:r>
              <a:rPr lang="en-US" dirty="0" smtClean="0"/>
              <a:t>Journal of Water Supply: Research and Technology—AQUA | 50.3 | 2001</a:t>
            </a:r>
          </a:p>
          <a:p>
            <a:endParaRPr lang="en-US" dirty="0" smtClean="0"/>
          </a:p>
          <a:p>
            <a:r>
              <a:rPr lang="en-US" dirty="0" smtClean="0"/>
              <a:t>We</a:t>
            </a:r>
            <a:r>
              <a:rPr lang="en-US" baseline="0" dirty="0" smtClean="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50</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smtClean="0"/>
              <a:t>These</a:t>
            </a:r>
            <a:r>
              <a:rPr lang="es-HN" dirty="0" smtClean="0"/>
              <a:t> </a:t>
            </a:r>
            <a:r>
              <a:rPr lang="es-HN" dirty="0" err="1" smtClean="0"/>
              <a:t>results</a:t>
            </a:r>
            <a:r>
              <a:rPr lang="es-HN" dirty="0" smtClean="0"/>
              <a:t> </a:t>
            </a:r>
            <a:r>
              <a:rPr lang="es-HN" dirty="0" err="1" smtClean="0"/>
              <a:t>require</a:t>
            </a:r>
            <a:r>
              <a:rPr lang="es-HN" dirty="0" smtClean="0"/>
              <a:t> a </a:t>
            </a:r>
            <a:r>
              <a:rPr lang="es-HN" dirty="0" err="1" smtClean="0"/>
              <a:t>Pi.PlaneJet</a:t>
            </a:r>
            <a:r>
              <a:rPr lang="es-HN" baseline="0" dirty="0" smtClean="0"/>
              <a:t> </a:t>
            </a:r>
            <a:r>
              <a:rPr lang="es-HN" baseline="0" dirty="0" err="1" smtClean="0"/>
              <a:t>value</a:t>
            </a:r>
            <a:r>
              <a:rPr lang="es-HN" baseline="0" dirty="0" smtClean="0"/>
              <a:t> of 0.225.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smtClean="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smtClean="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xml"/><Relationship Id="rId7" Type="http://schemas.openxmlformats.org/officeDocument/2006/relationships/image" Target="../media/image1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8.xml"/><Relationship Id="rId7" Type="http://schemas.openxmlformats.org/officeDocument/2006/relationships/image" Target="../media/image2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31.png"/><Relationship Id="rId3" Type="http://schemas.openxmlformats.org/officeDocument/2006/relationships/tags" Target="../tags/tag12.xml"/><Relationship Id="rId7" Type="http://schemas.openxmlformats.org/officeDocument/2006/relationships/slideLayout" Target="../slideLayouts/slideLayout2.xml"/><Relationship Id="rId12" Type="http://schemas.openxmlformats.org/officeDocument/2006/relationships/image" Target="../media/image3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9.png"/><Relationship Id="rId5" Type="http://schemas.openxmlformats.org/officeDocument/2006/relationships/tags" Target="../tags/tag14.xml"/><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tags" Target="../tags/tag13.xml"/><Relationship Id="rId9" Type="http://schemas.openxmlformats.org/officeDocument/2006/relationships/image" Target="../media/image220.png"/><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xml"/><Relationship Id="rId7" Type="http://schemas.openxmlformats.org/officeDocument/2006/relationships/image" Target="../media/image2.wmf"/><Relationship Id="rId12" Type="http://schemas.openxmlformats.org/officeDocument/2006/relationships/image" Target="../media/image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5.png"/><Relationship Id="rId5" Type="http://schemas.openxmlformats.org/officeDocument/2006/relationships/notesSlide" Target="../notesSlides/notesSlide2.xml"/><Relationship Id="rId10" Type="http://schemas.openxmlformats.org/officeDocument/2006/relationships/image" Target="../media/image3.wmf"/><Relationship Id="rId4" Type="http://schemas.openxmlformats.org/officeDocument/2006/relationships/slideLayout" Target="../slideLayouts/slideLayout5.xml"/><Relationship Id="rId9"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7.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9.xml"/><Relationship Id="rId7" Type="http://schemas.openxmlformats.org/officeDocument/2006/relationships/image" Target="../media/image34.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7.png"/><Relationship Id="rId5" Type="http://schemas.openxmlformats.org/officeDocument/2006/relationships/tags" Target="../tags/tag21.xml"/><Relationship Id="rId10" Type="http://schemas.openxmlformats.org/officeDocument/2006/relationships/image" Target="../media/image36.png"/><Relationship Id="rId4" Type="http://schemas.openxmlformats.org/officeDocument/2006/relationships/tags" Target="../tags/tag20.xml"/><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1.pn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40.png"/><Relationship Id="rId2" Type="http://schemas.openxmlformats.org/officeDocument/2006/relationships/tags" Target="../tags/tag23.xml"/><Relationship Id="rId16" Type="http://schemas.openxmlformats.org/officeDocument/2006/relationships/image" Target="../media/image50.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39.png"/><Relationship Id="rId5" Type="http://schemas.openxmlformats.org/officeDocument/2006/relationships/tags" Target="../tags/tag26.xml"/><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290.png"/><Relationship Id="rId1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oleObject" Target="../embeddings/oleObject4.bin"/><Relationship Id="rId18" Type="http://schemas.openxmlformats.org/officeDocument/2006/relationships/image" Target="../media/image55.png"/><Relationship Id="rId3" Type="http://schemas.openxmlformats.org/officeDocument/2006/relationships/tags" Target="../tags/tag30.xml"/><Relationship Id="rId21" Type="http://schemas.openxmlformats.org/officeDocument/2006/relationships/image" Target="../media/image37.png"/><Relationship Id="rId7" Type="http://schemas.openxmlformats.org/officeDocument/2006/relationships/tags" Target="../tags/tag34.xml"/><Relationship Id="rId12" Type="http://schemas.openxmlformats.org/officeDocument/2006/relationships/image" Target="../media/image10.png"/><Relationship Id="rId17" Type="http://schemas.openxmlformats.org/officeDocument/2006/relationships/image" Target="../media/image53.png"/><Relationship Id="rId2" Type="http://schemas.openxmlformats.org/officeDocument/2006/relationships/tags" Target="../tags/tag29.xml"/><Relationship Id="rId16" Type="http://schemas.openxmlformats.org/officeDocument/2006/relationships/image" Target="../media/image57.png"/><Relationship Id="rId20" Type="http://schemas.openxmlformats.org/officeDocument/2006/relationships/image" Target="../media/image58.png"/><Relationship Id="rId1" Type="http://schemas.openxmlformats.org/officeDocument/2006/relationships/vmlDrawing" Target="../drawings/vmlDrawing3.vml"/><Relationship Id="rId6" Type="http://schemas.openxmlformats.org/officeDocument/2006/relationships/tags" Target="../tags/tag33.xml"/><Relationship Id="rId11" Type="http://schemas.openxmlformats.org/officeDocument/2006/relationships/image" Target="../media/image52.png"/><Relationship Id="rId5" Type="http://schemas.openxmlformats.org/officeDocument/2006/relationships/tags" Target="../tags/tag32.xml"/><Relationship Id="rId23" Type="http://schemas.openxmlformats.org/officeDocument/2006/relationships/image" Target="../media/image60.png"/><Relationship Id="rId10" Type="http://schemas.openxmlformats.org/officeDocument/2006/relationships/notesSlide" Target="../notesSlides/notesSlide18.xml"/><Relationship Id="rId19" Type="http://schemas.openxmlformats.org/officeDocument/2006/relationships/image" Target="../media/image56.png"/><Relationship Id="rId4" Type="http://schemas.openxmlformats.org/officeDocument/2006/relationships/tags" Target="../tags/tag31.xml"/><Relationship Id="rId9" Type="http://schemas.openxmlformats.org/officeDocument/2006/relationships/slideLayout" Target="../slideLayouts/slideLayout5.xml"/><Relationship Id="rId14" Type="http://schemas.openxmlformats.org/officeDocument/2006/relationships/image" Target="../media/image51.wmf"/><Relationship Id="rId22"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image" Target="../media/image62.png"/><Relationship Id="rId3" Type="http://schemas.openxmlformats.org/officeDocument/2006/relationships/tags" Target="../tags/tag38.xml"/><Relationship Id="rId7" Type="http://schemas.openxmlformats.org/officeDocument/2006/relationships/notesSlide" Target="../notesSlides/notesSlide19.xml"/><Relationship Id="rId12" Type="http://schemas.openxmlformats.org/officeDocument/2006/relationships/image" Target="../media/image61.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5.xml"/><Relationship Id="rId11" Type="http://schemas.openxmlformats.org/officeDocument/2006/relationships/image" Target="../media/image59.png"/><Relationship Id="rId5" Type="http://schemas.openxmlformats.org/officeDocument/2006/relationships/tags" Target="../tags/tag40.xml"/><Relationship Id="rId15" Type="http://schemas.openxmlformats.org/officeDocument/2006/relationships/image" Target="../media/image65.png"/><Relationship Id="rId10" Type="http://schemas.openxmlformats.org/officeDocument/2006/relationships/image" Target="../media/image85.png"/><Relationship Id="rId4" Type="http://schemas.openxmlformats.org/officeDocument/2006/relationships/tags" Target="../tags/tag39.xml"/><Relationship Id="rId1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tags" Target="../tags/tag43.xml"/><Relationship Id="rId7" Type="http://schemas.openxmlformats.org/officeDocument/2006/relationships/image" Target="../media/image110.png"/><Relationship Id="rId12" Type="http://schemas.openxmlformats.org/officeDocument/2006/relationships/image" Target="../media/image70.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5.xml"/><Relationship Id="rId11" Type="http://schemas.openxmlformats.org/officeDocument/2006/relationships/image" Target="../media/image69.png"/><Relationship Id="rId5" Type="http://schemas.openxmlformats.org/officeDocument/2006/relationships/tags" Target="../tags/tag45.xml"/><Relationship Id="rId10" Type="http://schemas.openxmlformats.org/officeDocument/2006/relationships/image" Target="../media/image68.png"/><Relationship Id="rId4" Type="http://schemas.openxmlformats.org/officeDocument/2006/relationships/tags" Target="../tags/tag44.xml"/><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5.png"/><Relationship Id="rId3" Type="http://schemas.openxmlformats.org/officeDocument/2006/relationships/tags" Target="../tags/tag48.xml"/><Relationship Id="rId7" Type="http://schemas.openxmlformats.org/officeDocument/2006/relationships/slideLayout" Target="../slideLayouts/slideLayout2.xml"/><Relationship Id="rId12" Type="http://schemas.openxmlformats.org/officeDocument/2006/relationships/image" Target="../media/image74.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73.png"/><Relationship Id="rId5" Type="http://schemas.openxmlformats.org/officeDocument/2006/relationships/tags" Target="../tags/tag50.xm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tags" Target="../tags/tag49.xml"/><Relationship Id="rId9" Type="http://schemas.openxmlformats.org/officeDocument/2006/relationships/image" Target="../media/image660.png"/><Relationship Id="rId1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2.png"/><Relationship Id="rId3" Type="http://schemas.openxmlformats.org/officeDocument/2006/relationships/tags" Target="../tags/tag54.xml"/><Relationship Id="rId7" Type="http://schemas.openxmlformats.org/officeDocument/2006/relationships/slideLayout" Target="../slideLayouts/slideLayout5.xml"/><Relationship Id="rId12" Type="http://schemas.openxmlformats.org/officeDocument/2006/relationships/image" Target="../media/image81.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80.png"/><Relationship Id="rId5" Type="http://schemas.openxmlformats.org/officeDocument/2006/relationships/tags" Target="../tags/tag56.xml"/><Relationship Id="rId10" Type="http://schemas.openxmlformats.org/officeDocument/2006/relationships/image" Target="../media/image79.png"/><Relationship Id="rId4" Type="http://schemas.openxmlformats.org/officeDocument/2006/relationships/tags" Target="../tags/tag55.xml"/><Relationship Id="rId9" Type="http://schemas.openxmlformats.org/officeDocument/2006/relationships/image" Target="../media/image78.png"/><Relationship Id="rId1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7.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8.png"/><Relationship Id="rId7"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8.png"/><Relationship Id="rId4" Type="http://schemas.openxmlformats.org/officeDocument/2006/relationships/image" Target="../media/image89.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02.wmf"/><Relationship Id="rId18" Type="http://schemas.openxmlformats.org/officeDocument/2006/relationships/oleObject" Target="../embeddings/oleObject12.bin"/><Relationship Id="rId3" Type="http://schemas.openxmlformats.org/officeDocument/2006/relationships/notesSlide" Target="../notesSlides/notesSlide26.xml"/><Relationship Id="rId7" Type="http://schemas.openxmlformats.org/officeDocument/2006/relationships/image" Target="../media/image100.wmf"/><Relationship Id="rId12" Type="http://schemas.openxmlformats.org/officeDocument/2006/relationships/oleObject" Target="../embeddings/oleObject9.bin"/><Relationship Id="rId17" Type="http://schemas.openxmlformats.org/officeDocument/2006/relationships/image" Target="../media/image104.wmf"/><Relationship Id="rId2" Type="http://schemas.openxmlformats.org/officeDocument/2006/relationships/slideLayout" Target="../slideLayouts/slideLayout5.xml"/><Relationship Id="rId16" Type="http://schemas.openxmlformats.org/officeDocument/2006/relationships/oleObject" Target="../embeddings/oleObject11.bin"/><Relationship Id="rId20" Type="http://schemas.openxmlformats.org/officeDocument/2006/relationships/image" Target="../media/image106.png"/><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101.wmf"/><Relationship Id="rId5" Type="http://schemas.openxmlformats.org/officeDocument/2006/relationships/image" Target="../media/image99.wmf"/><Relationship Id="rId15" Type="http://schemas.openxmlformats.org/officeDocument/2006/relationships/image" Target="../media/image103.wmf"/><Relationship Id="rId10" Type="http://schemas.openxmlformats.org/officeDocument/2006/relationships/oleObject" Target="../embeddings/oleObject8.bin"/><Relationship Id="rId19" Type="http://schemas.openxmlformats.org/officeDocument/2006/relationships/image" Target="../media/image105.emf"/><Relationship Id="rId4" Type="http://schemas.openxmlformats.org/officeDocument/2006/relationships/oleObject" Target="../embeddings/oleObject5.bin"/><Relationship Id="rId9" Type="http://schemas.openxmlformats.org/officeDocument/2006/relationships/image" Target="../media/image51.wmf"/><Relationship Id="rId1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08.wmf"/><Relationship Id="rId5" Type="http://schemas.openxmlformats.org/officeDocument/2006/relationships/oleObject" Target="../embeddings/oleObject14.bin"/><Relationship Id="rId4" Type="http://schemas.openxmlformats.org/officeDocument/2006/relationships/image" Target="../media/image107.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114.wmf"/><Relationship Id="rId18" Type="http://schemas.openxmlformats.org/officeDocument/2006/relationships/oleObject" Target="../embeddings/oleObject22.bin"/><Relationship Id="rId3" Type="http://schemas.openxmlformats.org/officeDocument/2006/relationships/image" Target="../media/image118.png"/><Relationship Id="rId7" Type="http://schemas.openxmlformats.org/officeDocument/2006/relationships/image" Target="../media/image111.wmf"/><Relationship Id="rId12" Type="http://schemas.openxmlformats.org/officeDocument/2006/relationships/oleObject" Target="../embeddings/oleObject19.bin"/><Relationship Id="rId17" Type="http://schemas.openxmlformats.org/officeDocument/2006/relationships/image" Target="../media/image116.wmf"/><Relationship Id="rId2" Type="http://schemas.openxmlformats.org/officeDocument/2006/relationships/slideLayout" Target="../slideLayouts/slideLayout5.xml"/><Relationship Id="rId16" Type="http://schemas.openxmlformats.org/officeDocument/2006/relationships/oleObject" Target="../embeddings/oleObject21.bin"/><Relationship Id="rId1" Type="http://schemas.openxmlformats.org/officeDocument/2006/relationships/vmlDrawing" Target="../drawings/vmlDrawing6.vml"/><Relationship Id="rId6" Type="http://schemas.openxmlformats.org/officeDocument/2006/relationships/oleObject" Target="../embeddings/oleObject16.bin"/><Relationship Id="rId11" Type="http://schemas.openxmlformats.org/officeDocument/2006/relationships/image" Target="../media/image113.wmf"/><Relationship Id="rId5" Type="http://schemas.openxmlformats.org/officeDocument/2006/relationships/image" Target="../media/image110.wmf"/><Relationship Id="rId15" Type="http://schemas.openxmlformats.org/officeDocument/2006/relationships/image" Target="../media/image115.wmf"/><Relationship Id="rId10" Type="http://schemas.openxmlformats.org/officeDocument/2006/relationships/oleObject" Target="../embeddings/oleObject18.bin"/><Relationship Id="rId19" Type="http://schemas.openxmlformats.org/officeDocument/2006/relationships/image" Target="../media/image117.wmf"/><Relationship Id="rId4" Type="http://schemas.openxmlformats.org/officeDocument/2006/relationships/oleObject" Target="../embeddings/oleObject15.bin"/><Relationship Id="rId9" Type="http://schemas.openxmlformats.org/officeDocument/2006/relationships/image" Target="../media/image112.wmf"/><Relationship Id="rId14" Type="http://schemas.openxmlformats.org/officeDocument/2006/relationships/oleObject" Target="../embeddings/oleObject20.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102.wmf"/><Relationship Id="rId18" Type="http://schemas.openxmlformats.org/officeDocument/2006/relationships/oleObject" Target="../embeddings/oleObject30.bin"/><Relationship Id="rId3" Type="http://schemas.openxmlformats.org/officeDocument/2006/relationships/notesSlide" Target="../notesSlides/notesSlide27.xml"/><Relationship Id="rId7" Type="http://schemas.openxmlformats.org/officeDocument/2006/relationships/image" Target="../media/image100.wmf"/><Relationship Id="rId12" Type="http://schemas.openxmlformats.org/officeDocument/2006/relationships/oleObject" Target="../embeddings/oleObject27.bin"/><Relationship Id="rId17" Type="http://schemas.openxmlformats.org/officeDocument/2006/relationships/image" Target="../media/image121.wmf"/><Relationship Id="rId2" Type="http://schemas.openxmlformats.org/officeDocument/2006/relationships/slideLayout" Target="../slideLayouts/slideLayout5.xml"/><Relationship Id="rId16" Type="http://schemas.openxmlformats.org/officeDocument/2006/relationships/oleObject" Target="../embeddings/oleObject29.bin"/><Relationship Id="rId20" Type="http://schemas.openxmlformats.org/officeDocument/2006/relationships/image" Target="../media/image106.png"/><Relationship Id="rId1" Type="http://schemas.openxmlformats.org/officeDocument/2006/relationships/vmlDrawing" Target="../drawings/vmlDrawing7.vml"/><Relationship Id="rId6" Type="http://schemas.openxmlformats.org/officeDocument/2006/relationships/oleObject" Target="../embeddings/oleObject24.bin"/><Relationship Id="rId11" Type="http://schemas.openxmlformats.org/officeDocument/2006/relationships/image" Target="../media/image119.wmf"/><Relationship Id="rId5" Type="http://schemas.openxmlformats.org/officeDocument/2006/relationships/image" Target="../media/image99.wmf"/><Relationship Id="rId15" Type="http://schemas.openxmlformats.org/officeDocument/2006/relationships/image" Target="../media/image120.wmf"/><Relationship Id="rId10" Type="http://schemas.openxmlformats.org/officeDocument/2006/relationships/oleObject" Target="../embeddings/oleObject26.bin"/><Relationship Id="rId19" Type="http://schemas.openxmlformats.org/officeDocument/2006/relationships/image" Target="../media/image105.emf"/><Relationship Id="rId4" Type="http://schemas.openxmlformats.org/officeDocument/2006/relationships/oleObject" Target="../embeddings/oleObject23.bin"/><Relationship Id="rId9" Type="http://schemas.openxmlformats.org/officeDocument/2006/relationships/image" Target="../media/image51.wmf"/><Relationship Id="rId14" Type="http://schemas.openxmlformats.org/officeDocument/2006/relationships/oleObject" Target="../embeddings/oleObject28.bin"/></Relationships>
</file>

<file path=ppt/slides/_rels/slide39.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5.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24.png"/><Relationship Id="rId5" Type="http://schemas.openxmlformats.org/officeDocument/2006/relationships/image" Target="../media/image117.png"/><Relationship Id="rId4"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27.png"/><Relationship Id="rId5" Type="http://schemas.openxmlformats.org/officeDocument/2006/relationships/slide" Target="slide34.xml"/><Relationship Id="rId4" Type="http://schemas.openxmlformats.org/officeDocument/2006/relationships/image" Target="../media/image126.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28.wmf"/><Relationship Id="rId4" Type="http://schemas.openxmlformats.org/officeDocument/2006/relationships/oleObject" Target="../embeddings/oleObject32.bin"/></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48.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slideLayout" Target="../slideLayouts/slideLayout5.xml"/><Relationship Id="rId26" Type="http://schemas.openxmlformats.org/officeDocument/2006/relationships/oleObject" Target="../embeddings/oleObject35.bin"/><Relationship Id="rId3" Type="http://schemas.openxmlformats.org/officeDocument/2006/relationships/tags" Target="../tags/tag63.xml"/><Relationship Id="rId34" Type="http://schemas.openxmlformats.org/officeDocument/2006/relationships/image" Target="../media/image144.png"/><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image" Target="../media/image135.wmf"/><Relationship Id="rId25" Type="http://schemas.openxmlformats.org/officeDocument/2006/relationships/image" Target="../media/image136.wmf"/><Relationship Id="rId33" Type="http://schemas.openxmlformats.org/officeDocument/2006/relationships/image" Target="../media/image143.png"/><Relationship Id="rId38" Type="http://schemas.openxmlformats.org/officeDocument/2006/relationships/image" Target="../media/image23.png"/><Relationship Id="rId2" Type="http://schemas.openxmlformats.org/officeDocument/2006/relationships/tags" Target="../tags/tag62.xml"/><Relationship Id="rId16" Type="http://schemas.openxmlformats.org/officeDocument/2006/relationships/oleObject" Target="../embeddings/oleObject33.bin"/><Relationship Id="rId29" Type="http://schemas.openxmlformats.org/officeDocument/2006/relationships/image" Target="../media/image139.png"/><Relationship Id="rId1" Type="http://schemas.openxmlformats.org/officeDocument/2006/relationships/vmlDrawing" Target="../drawings/vmlDrawing10.v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oleObject" Target="../embeddings/oleObject34.bin"/><Relationship Id="rId32" Type="http://schemas.openxmlformats.org/officeDocument/2006/relationships/image" Target="../media/image142.png"/><Relationship Id="rId37" Type="http://schemas.openxmlformats.org/officeDocument/2006/relationships/image" Target="../media/image147.png"/><Relationship Id="rId5" Type="http://schemas.openxmlformats.org/officeDocument/2006/relationships/tags" Target="../tags/tag65.xml"/><Relationship Id="rId15" Type="http://schemas.openxmlformats.org/officeDocument/2006/relationships/image" Target="../media/image21.png"/><Relationship Id="rId23" Type="http://schemas.openxmlformats.org/officeDocument/2006/relationships/image" Target="../media/image320.png"/><Relationship Id="rId28" Type="http://schemas.openxmlformats.org/officeDocument/2006/relationships/image" Target="../media/image138.png"/><Relationship Id="rId36" Type="http://schemas.openxmlformats.org/officeDocument/2006/relationships/image" Target="../media/image146.png"/><Relationship Id="rId10" Type="http://schemas.openxmlformats.org/officeDocument/2006/relationships/tags" Target="../tags/tag70.xml"/><Relationship Id="rId31" Type="http://schemas.openxmlformats.org/officeDocument/2006/relationships/image" Target="../media/image141.png"/><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notesSlide" Target="../notesSlides/notesSlide33.xml"/><Relationship Id="rId27" Type="http://schemas.openxmlformats.org/officeDocument/2006/relationships/image" Target="../media/image137.wmf"/><Relationship Id="rId30" Type="http://schemas.openxmlformats.org/officeDocument/2006/relationships/image" Target="../media/image140.png"/><Relationship Id="rId35" Type="http://schemas.openxmlformats.org/officeDocument/2006/relationships/image" Target="../media/image145.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9.png"/><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148.png"/><Relationship Id="rId2" Type="http://schemas.openxmlformats.org/officeDocument/2006/relationships/tags" Target="../tags/tag74.xml"/><Relationship Id="rId16" Type="http://schemas.openxmlformats.org/officeDocument/2006/relationships/image" Target="../media/image152.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139.png"/><Relationship Id="rId5" Type="http://schemas.openxmlformats.org/officeDocument/2006/relationships/tags" Target="../tags/tag77.xml"/><Relationship Id="rId15" Type="http://schemas.openxmlformats.org/officeDocument/2006/relationships/image" Target="../media/image151.png"/><Relationship Id="rId10" Type="http://schemas.openxmlformats.org/officeDocument/2006/relationships/image" Target="../media/image1410.png"/><Relationship Id="rId4" Type="http://schemas.openxmlformats.org/officeDocument/2006/relationships/tags" Target="../tags/tag76.xml"/><Relationship Id="rId9" Type="http://schemas.openxmlformats.org/officeDocument/2006/relationships/notesSlide" Target="../notesSlides/notesSlide34.xml"/><Relationship Id="rId14" Type="http://schemas.openxmlformats.org/officeDocument/2006/relationships/image" Target="../media/image15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53.wmf"/><Relationship Id="rId18" Type="http://schemas.openxmlformats.org/officeDocument/2006/relationships/image" Target="../media/image156.png"/><Relationship Id="rId3" Type="http://schemas.openxmlformats.org/officeDocument/2006/relationships/tags" Target="../tags/tag82.xml"/><Relationship Id="rId7" Type="http://schemas.openxmlformats.org/officeDocument/2006/relationships/notesSlide" Target="../notesSlides/notesSlide35.xml"/><Relationship Id="rId17" Type="http://schemas.openxmlformats.org/officeDocument/2006/relationships/image" Target="../media/image155.png"/><Relationship Id="rId2" Type="http://schemas.openxmlformats.org/officeDocument/2006/relationships/tags" Target="../tags/tag81.xml"/><Relationship Id="rId16" Type="http://schemas.openxmlformats.org/officeDocument/2006/relationships/image" Target="../media/image154.png"/><Relationship Id="rId20" Type="http://schemas.openxmlformats.org/officeDocument/2006/relationships/image" Target="../media/image152.png"/><Relationship Id="rId1" Type="http://schemas.openxmlformats.org/officeDocument/2006/relationships/tags" Target="../tags/tag80.xml"/><Relationship Id="rId6" Type="http://schemas.openxmlformats.org/officeDocument/2006/relationships/slideLayout" Target="../slideLayouts/slideLayout5.xml"/><Relationship Id="rId5" Type="http://schemas.openxmlformats.org/officeDocument/2006/relationships/tags" Target="../tags/tag84.xml"/><Relationship Id="rId15" Type="http://schemas.openxmlformats.org/officeDocument/2006/relationships/image" Target="../media/image430.png"/><Relationship Id="rId10" Type="http://schemas.openxmlformats.org/officeDocument/2006/relationships/image" Target="../media/image1480.png"/><Relationship Id="rId19" Type="http://schemas.openxmlformats.org/officeDocument/2006/relationships/image" Target="../media/image124.png"/><Relationship Id="rId4" Type="http://schemas.openxmlformats.org/officeDocument/2006/relationships/tags" Target="../tags/tag83.xml"/><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smtClean="0"/>
              <a:t>Flocculator Design</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smtClean="0"/>
              <a:t>Head Loss coefficient for a Baffle</a:t>
            </a:r>
            <a:endParaRPr lang="en-US" dirty="0"/>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smtClean="0"/>
              <a:t>the contraction coefficient for a sharp 180º bend (0.62</a:t>
            </a:r>
            <a:r>
              <a:rPr lang="en-US" sz="2400" baseline="30000" dirty="0" smtClean="0"/>
              <a:t>2</a:t>
            </a:r>
            <a:r>
              <a:rPr lang="en-US" sz="2400" dirty="0" smtClean="0"/>
              <a:t>) </a:t>
            </a:r>
            <a:endParaRPr lang="en-US" sz="2400" dirty="0"/>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smtClean="0"/>
              <a:t>Head loss in an expansion</a:t>
            </a:r>
            <a:endParaRPr lang="en-US"/>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smtClean="0"/>
              <a:t>We need to measure this in one of the new AguaClara plants!</a:t>
            </a:r>
            <a:endParaRPr lang="en-US" sz="2400" dirty="0"/>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smtClean="0"/>
              <a:t>e - expansion</a:t>
            </a:r>
            <a:endParaRPr lang="en-US" sz="2400" dirty="0"/>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87376" y="2336287"/>
            <a:ext cx="2831378" cy="610904"/>
          </a:xfrm>
          <a:prstGeom prst="rect">
            <a:avLst/>
          </a:prstGeom>
        </p:spPr>
      </p:pic>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4494" y="3533462"/>
            <a:ext cx="2366797" cy="610904"/>
          </a:xfrm>
          <a:prstGeom prst="rect">
            <a:avLst/>
          </a:prstGeom>
        </p:spPr>
      </p:pic>
      <p:pic>
        <p:nvPicPr>
          <p:cNvPr id="15" name="Picture 1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09769" y="4588952"/>
            <a:ext cx="4033066" cy="610904"/>
          </a:xfrm>
          <a:prstGeom prst="rect">
            <a:avLst/>
          </a:prstGeom>
        </p:spPr>
      </p:pic>
      <p:cxnSp>
        <p:nvCxnSpPr>
          <p:cNvPr id="18" name="Elbow Connector 17"/>
          <p:cNvCxnSpPr>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smtClean="0"/>
              <a:t>Flocculator Efficiency</a:t>
            </a:r>
            <a:endParaRPr lang="en-US" dirty="0"/>
          </a:p>
        </p:txBody>
      </p:sp>
      <p:pic>
        <p:nvPicPr>
          <p:cNvPr id="3" name="Picture 343"/>
          <p:cNvPicPr>
            <a:picLocks noChangeArrowheads="1"/>
          </p:cNvPicPr>
          <p:nvPr/>
        </p:nvPicPr>
        <p:blipFill>
          <a:blip r:embed="rId3"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4" cstate="screen"/>
          <a:srcRect/>
          <a:stretch>
            <a:fillRect/>
          </a:stretch>
        </p:blipFill>
        <p:spPr bwMode="auto">
          <a:xfrm>
            <a:off x="6234544" y="0"/>
            <a:ext cx="1506385" cy="6096000"/>
          </a:xfrm>
          <a:prstGeom prst="rect">
            <a:avLst/>
          </a:prstGeom>
          <a:noFill/>
          <a:ln w="1">
            <a:noFill/>
            <a:miter lim="800000"/>
            <a:headEnd/>
            <a:tailEnd/>
          </a:ln>
        </p:spPr>
      </p:pic>
      <mc:AlternateContent xmlns:mc="http://schemas.openxmlformats.org/markup-compatibility/2006" xmlns:a14="http://schemas.microsoft.com/office/drawing/2010/main">
        <mc:Choice Requires="a14">
          <p:sp>
            <p:nvSpPr>
              <p:cNvPr id="6" name="Rectangle 5"/>
              <p:cNvSpPr/>
              <p:nvPr/>
            </p:nvSpPr>
            <p:spPr>
              <a:xfrm>
                <a:off x="6316254" y="6076845"/>
                <a:ext cx="1548052"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smtClean="0"/>
                  <a:t> = 4</a:t>
                </a:r>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316254" y="6076845"/>
                <a:ext cx="1548052" cy="523220"/>
              </a:xfrm>
              <a:prstGeom prst="rect">
                <a:avLst/>
              </a:prstGeom>
              <a:blipFill rotWithShape="1">
                <a:blip r:embed="rId5"/>
                <a:stretch>
                  <a:fillRect t="-11628" r="-7087"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425827" y="6384175"/>
                <a:ext cx="1727589"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smtClean="0"/>
                  <a:t> = 10</a:t>
                </a:r>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7425827" y="6384175"/>
                <a:ext cx="1727589" cy="523220"/>
              </a:xfrm>
              <a:prstGeom prst="rect">
                <a:avLst/>
              </a:prstGeom>
              <a:blipFill rotWithShape="1">
                <a:blip r:embed="rId6"/>
                <a:stretch>
                  <a:fillRect t="-11628" r="-5986" b="-31395"/>
                </a:stretch>
              </a:blipFill>
            </p:spPr>
            <p:txBody>
              <a:bodyPr/>
              <a:lstStyle/>
              <a:p>
                <a:r>
                  <a:rPr lang="en-US">
                    <a:noFill/>
                  </a:rPr>
                  <a:t> </a:t>
                </a:r>
              </a:p>
            </p:txBody>
          </p:sp>
        </mc:Fallback>
      </mc:AlternateContent>
      <p:sp>
        <p:nvSpPr>
          <p:cNvPr id="8" name="TextBox 7"/>
          <p:cNvSpPr txBox="1"/>
          <p:nvPr/>
        </p:nvSpPr>
        <p:spPr>
          <a:xfrm>
            <a:off x="678873" y="2258291"/>
            <a:ext cx="5278582" cy="1384995"/>
          </a:xfrm>
          <a:prstGeom prst="rect">
            <a:avLst/>
          </a:prstGeom>
          <a:noFill/>
        </p:spPr>
        <p:txBody>
          <a:bodyPr wrap="square" rtlCol="0">
            <a:spAutoFit/>
          </a:bodyPr>
          <a:lstStyle/>
          <a:p>
            <a:r>
              <a:rPr lang="en-US" dirty="0" smtClean="0"/>
              <a:t>Which space between baffles is better, considering the uniformity of the energy dissipation rate?</a:t>
            </a:r>
            <a:endParaRPr lang="en-US" dirty="0"/>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smtClean="0"/>
              <a:t>This space with very low energy dissipation rate doesn’t contribute much</a:t>
            </a:r>
            <a:endParaRPr lang="en-US" dirty="0"/>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cxnSp>
        <p:nvCxnSpPr>
          <p:cNvPr id="12" name="Straight Arrow Connector 11"/>
          <p:cNvCxnSpPr>
            <a:endCxn id="3" idx="2"/>
          </p:cNvCxnSpPr>
          <p:nvPr/>
        </p:nvCxnSpPr>
        <p:spPr bwMode="auto">
          <a:xfrm flipV="1">
            <a:off x="8279476" y="6016191"/>
            <a:ext cx="538942" cy="367984"/>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44933" t="3834" r="49348" b="16322"/>
          <a:stretch/>
        </p:blipFill>
        <p:spPr bwMode="auto">
          <a:xfrm>
            <a:off x="8328926" y="4255"/>
            <a:ext cx="782472" cy="75561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smtClean="0"/>
                  <a:t> of 5?</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smtClean="0"/>
                  <a:t>Jets expand in width at the rate of approximately 1 unit in width per 10 units forward</a:t>
                </a:r>
              </a:p>
              <a:p>
                <a:r>
                  <a:rPr lang="en-US" dirty="0" smtClean="0"/>
                  <a:t>Expansion length is 10(0.6S)</a:t>
                </a:r>
              </a:p>
              <a:p>
                <a:r>
                  <a:rPr lang="en-US" dirty="0" smtClean="0"/>
                  <a:t>Expansion requires a distance of approximately 6S</a:t>
                </a:r>
              </a:p>
              <a:p>
                <a:r>
                  <a:rPr lang="en-US" dirty="0" smtClean="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smtClean="0"/>
                  <a:t> transition is related to the distance required for the jet to fully expand</a:t>
                </a:r>
                <a:endParaRPr lang="en-US" dirty="0"/>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5"/>
                <a:stretch>
                  <a:fillRect l="-3674" t="-7547" r="-1917" b="-9838"/>
                </a:stretch>
              </a:blipFill>
            </p:spPr>
            <p:txBody>
              <a:bodyPr/>
              <a:lstStyle/>
              <a:p>
                <a:r>
                  <a:rPr lang="en-US">
                    <a:noFill/>
                  </a:rPr>
                  <a:t> </a:t>
                </a:r>
              </a:p>
            </p:txBody>
          </p:sp>
        </mc:Fallback>
      </mc:AlternateContent>
      <p:cxnSp>
        <p:nvCxnSpPr>
          <p:cNvPr id="6" name="Straight Connector 5"/>
          <p:cNvCxnSpPr/>
          <p:nvPr/>
        </p:nvCxnSpPr>
        <p:spPr bwMode="auto">
          <a:xfrm flipV="1">
            <a:off x="8352788" y="1158276"/>
            <a:ext cx="0" cy="4890524"/>
          </a:xfrm>
          <a:prstGeom prst="line">
            <a:avLst/>
          </a:prstGeom>
          <a:noFill/>
          <a:ln w="38100" cap="flat" cmpd="sng" algn="ctr">
            <a:solidFill>
              <a:schemeClr val="tx1"/>
            </a:solidFill>
            <a:prstDash val="solid"/>
            <a:round/>
            <a:headEnd type="none" w="lg" len="med"/>
            <a:tailEnd type="none" w="lg" len="med"/>
          </a:ln>
          <a:effectLst/>
        </p:spPr>
      </p:cxnSp>
      <p:sp>
        <p:nvSpPr>
          <p:cNvPr id="14" name="Freeform 13"/>
          <p:cNvSpPr/>
          <p:nvPr/>
        </p:nvSpPr>
        <p:spPr bwMode="auto">
          <a:xfrm>
            <a:off x="8318321" y="1042420"/>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7" name="TextBox 16"/>
          <p:cNvSpPr txBox="1"/>
          <p:nvPr/>
        </p:nvSpPr>
        <p:spPr>
          <a:xfrm rot="16200000">
            <a:off x="8209775" y="1336980"/>
            <a:ext cx="740908" cy="461665"/>
          </a:xfrm>
          <a:prstGeom prst="rect">
            <a:avLst/>
          </a:prstGeom>
          <a:noFill/>
        </p:spPr>
        <p:txBody>
          <a:bodyPr wrap="none" rtlCol="0">
            <a:spAutoFit/>
          </a:bodyPr>
          <a:lstStyle/>
          <a:p>
            <a:r>
              <a:rPr lang="en-US" sz="2400" dirty="0" smtClean="0"/>
              <a:t>0.6S</a:t>
            </a:r>
            <a:endParaRPr lang="en-US" sz="2400" dirty="0"/>
          </a:p>
        </p:txBody>
      </p:sp>
      <p:sp>
        <p:nvSpPr>
          <p:cNvPr id="18" name="TextBox 17"/>
          <p:cNvSpPr txBox="1"/>
          <p:nvPr/>
        </p:nvSpPr>
        <p:spPr>
          <a:xfrm rot="16200000">
            <a:off x="8580541" y="1298311"/>
            <a:ext cx="740908" cy="461665"/>
          </a:xfrm>
          <a:prstGeom prst="rect">
            <a:avLst/>
          </a:prstGeom>
          <a:noFill/>
        </p:spPr>
        <p:txBody>
          <a:bodyPr wrap="none" rtlCol="0">
            <a:spAutoFit/>
          </a:bodyPr>
          <a:lstStyle/>
          <a:p>
            <a:r>
              <a:rPr lang="en-US" sz="2400" dirty="0" smtClean="0"/>
              <a:t>0.4S</a:t>
            </a:r>
            <a:endParaRPr lang="en-US" sz="2400"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a:t>
            </a:r>
            <a:r>
              <a:rPr lang="en-US" dirty="0" smtClean="0"/>
              <a:t>by designing for high efficiency</a:t>
            </a:r>
            <a:endParaRPr lang="en-US" dirty="0"/>
          </a:p>
        </p:txBody>
      </p:sp>
      <p:sp>
        <p:nvSpPr>
          <p:cNvPr id="70659" name="Rectangle 3"/>
          <p:cNvSpPr>
            <a:spLocks noGrp="1" noChangeArrowheads="1"/>
          </p:cNvSpPr>
          <p:nvPr>
            <p:ph idx="1"/>
          </p:nvPr>
        </p:nvSpPr>
        <p:spPr>
          <a:xfrm>
            <a:off x="457200" y="1600200"/>
            <a:ext cx="6008336" cy="4525963"/>
          </a:xfrm>
        </p:spPr>
        <p:txBody>
          <a:bodyPr/>
          <a:lstStyle/>
          <a:p>
            <a:r>
              <a:rPr lang="en-US" sz="2800" dirty="0" smtClean="0"/>
              <a:t>Efficiency will be a function of the variability of the energy dissipation rate </a:t>
            </a:r>
          </a:p>
          <a:p>
            <a:r>
              <a:rPr lang="en-US" sz="2800" dirty="0" smtClean="0"/>
              <a:t>We expect a relation of the form such that efficiency is 1 when</a:t>
            </a:r>
            <a:br>
              <a:rPr lang="en-US" sz="2800" dirty="0" smtClean="0"/>
            </a:br>
            <a:r>
              <a:rPr lang="en-US" sz="2800" dirty="0" smtClean="0"/>
              <a:t>          =1 and efficiency is less than 1 for higher values of</a:t>
            </a:r>
          </a:p>
          <a:p>
            <a:r>
              <a:rPr lang="en-US" sz="2800" dirty="0" smtClean="0"/>
              <a:t>We “solve” this unknown by </a:t>
            </a:r>
            <a:r>
              <a:rPr lang="en-US" sz="2800" b="1" dirty="0" smtClean="0"/>
              <a:t>always designing efficient flocculators with 3&lt;H/S&lt;6</a:t>
            </a:r>
          </a:p>
        </p:txBody>
      </p:sp>
      <p:sp>
        <p:nvSpPr>
          <p:cNvPr id="11" name="Line 12"/>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smtClean="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smtClean="0"/>
              <a:t>S</a:t>
            </a:r>
            <a:endParaRPr lang="en-US" dirty="0"/>
          </a:p>
        </p:txBody>
      </p:sp>
      <p:pic>
        <p:nvPicPr>
          <p:cNvPr id="17" name="Picture 16"/>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934558" y="4382099"/>
            <a:ext cx="751742" cy="294478"/>
          </a:xfrm>
          <a:prstGeom prst="rect">
            <a:avLst/>
          </a:prstGeom>
        </p:spPr>
      </p:pic>
      <p:pic>
        <p:nvPicPr>
          <p:cNvPr id="20" name="Picture 19"/>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88979" y="3933997"/>
            <a:ext cx="751742" cy="294478"/>
          </a:xfrm>
          <a:prstGeom prst="rect">
            <a:avLst/>
          </a:prstGeom>
        </p:spPr>
      </p:pic>
      <p:pic>
        <p:nvPicPr>
          <p:cNvPr id="21" name="Picture 20"/>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731921" y="2638434"/>
            <a:ext cx="1819910" cy="334717"/>
          </a:xfrm>
          <a:prstGeom prst="rect">
            <a:avLst/>
          </a:prstGeom>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smtClean="0"/>
              <a:t>Prior to 2015 AguaClara used designs that were far from the optimum</a:t>
            </a:r>
            <a:endParaRPr lang="en-US" sz="4000" dirty="0"/>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smtClean="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smtClean="0"/>
                  <a:t> ratio</a:t>
                </a:r>
              </a:p>
              <a:p>
                <a:r>
                  <a:rPr lang="en-US" sz="2800" dirty="0" smtClean="0"/>
                  <a:t>For small plants the width of the channel was determined by the need to construct the channel using humans (45 cm or more) </a:t>
                </a:r>
              </a:p>
              <a:p>
                <a:r>
                  <a:rPr lang="en-US" sz="2800" dirty="0" smtClean="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smtClean="0"/>
                  <a:t> was very high (for low flow plants)</a:t>
                </a:r>
              </a:p>
              <a:p>
                <a:r>
                  <a:rPr lang="en-US" sz="2800" dirty="0" smtClean="0"/>
                  <a:t>Small plants needed longer residence time and more baffles to achieve adequate flocculation because efficiency was reduced.</a:t>
                </a:r>
                <a:endParaRPr lang="en-US" sz="2800" dirty="0"/>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Approach: Always efficient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dirty="0" smtClean="0"/>
                  <a:t>Add obstacles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smtClean="0"/>
                  <a:t> ratio of between 3 and 6.</a:t>
                </a:r>
              </a:p>
              <a:p>
                <a:r>
                  <a:rPr lang="en-US" dirty="0" smtClean="0"/>
                  <a:t>Flocculation efficiency can be considered constant (and close to 1)</a:t>
                </a:r>
              </a:p>
              <a:p>
                <a:r>
                  <a:rPr lang="en-US" dirty="0" smtClean="0"/>
                  <a:t>Our design equations don’t need an efficiency term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smtClean="0"/>
              <a:t>30 L/s</a:t>
            </a:r>
            <a:endParaRPr lang="en-US" dirty="0"/>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smtClean="0"/>
              <a:t>10 L/s</a:t>
            </a:r>
            <a:endParaRPr lang="en-US" dirty="0"/>
          </a:p>
        </p:txBody>
      </p:sp>
    </p:spTree>
    <p:extLst>
      <p:ext uri="{BB962C8B-B14F-4D97-AF65-F5344CB8AC3E}">
        <p14:creationId xmlns:p14="http://schemas.microsoft.com/office/powerpoint/2010/main" val="193566013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Viscous collisions or </a:t>
            </a:r>
            <a:r>
              <a:rPr lang="en-US" b="1" dirty="0" smtClean="0"/>
              <a:t>inertial collisions</a:t>
            </a:r>
            <a:endParaRPr lang="en-US" b="1" dirty="0"/>
          </a:p>
        </p:txBody>
      </p:sp>
      <p:sp>
        <p:nvSpPr>
          <p:cNvPr id="3" name="Content Placeholder 2"/>
          <p:cNvSpPr>
            <a:spLocks noGrp="1"/>
          </p:cNvSpPr>
          <p:nvPr>
            <p:ph idx="1"/>
          </p:nvPr>
        </p:nvSpPr>
        <p:spPr/>
        <p:txBody>
          <a:bodyPr/>
          <a:lstStyle/>
          <a:p>
            <a:r>
              <a:rPr lang="en-US" smtClean="0"/>
              <a:t>Prior to 2016 I had assumed that the appropriate length scale comparison was particle separation distance and Kolmogorov length scale – thus concluded inertia was important</a:t>
            </a:r>
          </a:p>
          <a:p>
            <a:r>
              <a:rPr lang="en-US" smtClean="0"/>
              <a:t>Particle separation distances are smaller than inner viscous length scale</a:t>
            </a:r>
          </a:p>
          <a:p>
            <a:r>
              <a:rPr lang="en-US" smtClean="0"/>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smtClean="0"/>
              <a:t>2016</a:t>
            </a:r>
            <a:endParaRPr lang="en-US" sz="2400" dirty="0"/>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smtClean="0"/>
              <a:t>* Edge of knowledge</a:t>
            </a:r>
            <a:endParaRPr lang="en-US" dirty="0"/>
          </a:p>
        </p:txBody>
      </p:sp>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Ten State Standards</a:t>
            </a:r>
            <a:endParaRPr lang="en-US" dirty="0"/>
          </a:p>
        </p:txBody>
      </p:sp>
      <p:sp>
        <p:nvSpPr>
          <p:cNvPr id="3" name="Content Placeholder 2"/>
          <p:cNvSpPr>
            <a:spLocks noGrp="1"/>
          </p:cNvSpPr>
          <p:nvPr>
            <p:ph idx="1"/>
          </p:nvPr>
        </p:nvSpPr>
        <p:spPr/>
        <p:txBody>
          <a:bodyPr/>
          <a:lstStyle/>
          <a:p>
            <a:r>
              <a:rPr lang="en-US" sz="2000" dirty="0" smtClean="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smtClean="0"/>
              <a:t>Agitators shall be driven by variable speed drives with the peripheral speed of paddles ranging from 0.5 to 3.0 feet per second.  External, non-submerged motors are preferred.</a:t>
            </a:r>
          </a:p>
          <a:p>
            <a:r>
              <a:rPr lang="en-US" sz="2000" dirty="0" smtClean="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smtClean="0"/>
              <a:t>Baffling may be used to provide for flocculation in small plants only after consultation with the reviewing authority</a:t>
            </a:r>
            <a:r>
              <a:rPr lang="en-US" sz="2000" dirty="0" smtClean="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smtClean="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smtClean="0">
                <a:solidFill>
                  <a:schemeClr val="accent4"/>
                </a:solidFill>
              </a:rPr>
              <a:t>Hydraulic flocculators allowed only by special permission!</a:t>
            </a:r>
            <a:endParaRPr lang="en-US" sz="2400" dirty="0">
              <a:solidFill>
                <a:schemeClr val="accent4"/>
              </a:solidFill>
            </a:endParaRP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smtClean="0"/>
              <a:t>Collision Potential</a:t>
            </a:r>
            <a:endParaRPr lang="en-US" dirty="0"/>
          </a:p>
        </p:txBody>
      </p:sp>
      <p:sp>
        <p:nvSpPr>
          <p:cNvPr id="3" name="Content Placeholder 2"/>
          <p:cNvSpPr>
            <a:spLocks noGrp="1"/>
          </p:cNvSpPr>
          <p:nvPr>
            <p:ph idx="1"/>
          </p:nvPr>
        </p:nvSpPr>
        <p:spPr/>
        <p:txBody>
          <a:bodyPr/>
          <a:lstStyle/>
          <a:p>
            <a:r>
              <a:rPr lang="en-US" dirty="0" smtClean="0"/>
              <a:t>The target collision potential used for the design of AguaClara plants since about 2013 has been 37,000</a:t>
            </a:r>
          </a:p>
          <a:p>
            <a:r>
              <a:rPr lang="en-US" dirty="0" smtClean="0"/>
              <a:t>The actual collision potential in operating AguaClara plants may be lower because the head loss per baffle may be lower than we assumed</a:t>
            </a:r>
          </a:p>
          <a:p>
            <a:endParaRPr lang="en-US" dirty="0"/>
          </a:p>
        </p:txBody>
      </p:sp>
      <p:sp>
        <p:nvSpPr>
          <p:cNvPr id="5" name="Oval 4"/>
          <p:cNvSpPr/>
          <p:nvPr/>
        </p:nvSpPr>
        <p:spPr>
          <a:xfrm>
            <a:off x="6805402" y="43764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6897870" y="501838"/>
            <a:ext cx="2010132" cy="581640"/>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Energy use (head loss) in flocculation controls velocity gradient</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smtClean="0"/>
                  <a:t>Head loss </a:t>
                </a:r>
              </a:p>
              <a:p>
                <a:pPr lvl="1">
                  <a:lnSpc>
                    <a:spcPct val="90000"/>
                  </a:lnSpc>
                </a:pPr>
                <a:r>
                  <a:rPr lang="en-US" sz="2400" dirty="0" smtClean="0"/>
                  <a:t>High head loss results in a taller building for the water treatment plant</a:t>
                </a:r>
              </a:p>
              <a:p>
                <a:pPr lvl="1">
                  <a:lnSpc>
                    <a:spcPct val="90000"/>
                  </a:lnSpc>
                </a:pPr>
                <a:r>
                  <a:rPr lang="en-US" sz="2400" dirty="0" smtClean="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a:t>
                </a:r>
                <a:r>
                  <a:rPr lang="en-US" sz="2400" dirty="0" smtClean="0"/>
                  <a:t>tank</a:t>
                </a:r>
                <a:endParaRPr lang="en-US" sz="2400" dirty="0"/>
              </a:p>
              <a:p>
                <a:pPr>
                  <a:lnSpc>
                    <a:spcPct val="90000"/>
                  </a:lnSpc>
                </a:pPr>
                <a:r>
                  <a:rPr lang="en-US" sz="2800" dirty="0" smtClean="0"/>
                  <a:t>Velocity gradient (G) </a:t>
                </a:r>
              </a:p>
              <a:p>
                <a:pPr lvl="1">
                  <a:lnSpc>
                    <a:spcPct val="90000"/>
                  </a:lnSpc>
                </a:pPr>
                <a:r>
                  <a:rPr lang="en-US" sz="2400" dirty="0" smtClean="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smtClean="0"/>
                  <a:t> allows lower residence time</a:t>
                </a:r>
              </a:p>
              <a:p>
                <a:pPr lvl="1">
                  <a:lnSpc>
                    <a:spcPct val="90000"/>
                  </a:lnSpc>
                </a:pPr>
                <a:r>
                  <a:rPr lang="en-US" sz="2400" dirty="0" smtClean="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smtClean="0"/>
                  <a:t> results in smaller flocs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829989" y="1850464"/>
            <a:ext cx="1541894" cy="276188"/>
          </a:xfrm>
          <a:prstGeom prst="rect">
            <a:avLst/>
          </a:prstGeom>
        </p:spPr>
      </p:pic>
      <p:pic>
        <p:nvPicPr>
          <p:cNvPr id="9" name="Picture 8"/>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829989" y="2753669"/>
            <a:ext cx="1433979" cy="460922"/>
          </a:xfrm>
          <a:prstGeom prst="rect">
            <a:avLst/>
          </a:prstGeom>
        </p:spPr>
      </p:pic>
      <p:pic>
        <p:nvPicPr>
          <p:cNvPr id="10" name="Picture 9"/>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6829989" y="3989453"/>
            <a:ext cx="2182063" cy="460922"/>
          </a:xfrm>
          <a:prstGeom prst="rect">
            <a:avLst/>
          </a:prstGeom>
        </p:spPr>
      </p:pic>
      <p:pic>
        <p:nvPicPr>
          <p:cNvPr id="11" name="Picture 10"/>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829989" y="4929239"/>
            <a:ext cx="1144989" cy="545058"/>
          </a:xfrm>
          <a:prstGeom prst="rect">
            <a:avLst/>
          </a:prstGeom>
        </p:spPr>
      </p:pic>
      <p:pic>
        <p:nvPicPr>
          <p:cNvPr id="12" name="Picture 11"/>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829989" y="5701666"/>
            <a:ext cx="1055365" cy="261555"/>
          </a:xfrm>
          <a:prstGeom prst="rect">
            <a:avLst/>
          </a:prstGeom>
        </p:spPr>
      </p:pic>
      <p:pic>
        <p:nvPicPr>
          <p:cNvPr id="17" name="Picture 16"/>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829989" y="6190590"/>
            <a:ext cx="1823568" cy="44629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model for viscous dominated collisions</a:t>
            </a:r>
            <a:endParaRPr lang="en-US" dirty="0"/>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smtClean="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a:t>
            </a:r>
            <a:r>
              <a:rPr lang="en-US" sz="2000" dirty="0" smtClean="0"/>
              <a:t>spacing</a:t>
            </a:r>
            <a:endParaRPr lang="en-US" sz="2000" dirty="0"/>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stCxn id="4" idx="1"/>
          </p:cNvCxnSpPr>
          <p:nvPr/>
        </p:nvCxnSpPr>
        <p:spPr>
          <a:xfrm rot="10800000">
            <a:off x="4507264" y="2938956"/>
            <a:ext cx="1082983" cy="29236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stCxn id="6" idx="1"/>
          </p:cNvCxnSpPr>
          <p:nvPr/>
        </p:nvCxnSpPr>
        <p:spPr>
          <a:xfrm rot="10800000">
            <a:off x="5131676" y="2639684"/>
            <a:ext cx="523242" cy="151565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466" name="Object 4 1"/>
          <p:cNvGraphicFramePr>
            <a:graphicFrameLocks noChangeAspect="1"/>
          </p:cNvGraphicFramePr>
          <p:nvPr>
            <p:extLst/>
          </p:nvPr>
        </p:nvGraphicFramePr>
        <p:xfrm>
          <a:off x="7548557" y="4128814"/>
          <a:ext cx="673100" cy="977900"/>
        </p:xfrm>
        <a:graphic>
          <a:graphicData uri="http://schemas.openxmlformats.org/presentationml/2006/ole">
            <mc:AlternateContent xmlns:mc="http://schemas.openxmlformats.org/markup-compatibility/2006">
              <mc:Choice xmlns:v="urn:schemas-microsoft-com:vml" Requires="v">
                <p:oleObj spid="_x0000_s2267187" name="Equation" r:id="rId6" imgW="672840" imgH="977760" progId="Equation.DSMT4">
                  <p:embed/>
                </p:oleObj>
              </mc:Choice>
              <mc:Fallback>
                <p:oleObj name="Equation" r:id="rId6" imgW="672840" imgH="977760" progId="Equation.DSMT4">
                  <p:embed/>
                  <p:pic>
                    <p:nvPicPr>
                      <p:cNvPr id="466" name="Object 4"/>
                      <p:cNvPicPr>
                        <a:picLocks noChangeAspect="1" noChangeArrowheads="1"/>
                      </p:cNvPicPr>
                      <p:nvPr/>
                    </p:nvPicPr>
                    <p:blipFill>
                      <a:blip r:embed="rId7"/>
                      <a:srcRect/>
                      <a:stretch>
                        <a:fillRect/>
                      </a:stretch>
                    </p:blipFill>
                    <p:spPr bwMode="auto">
                      <a:xfrm>
                        <a:off x="7548557" y="4128814"/>
                        <a:ext cx="6731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7" name="Elbow Connector 486"/>
          <p:cNvCxnSpPr>
            <a:stCxn id="3" idx="1"/>
          </p:cNvCxnSpPr>
          <p:nvPr/>
        </p:nvCxnSpPr>
        <p:spPr>
          <a:xfrm rot="10800000">
            <a:off x="4981904" y="2639683"/>
            <a:ext cx="438131" cy="209643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smtClean="0">
                <a:latin typeface="+mn-lt"/>
              </a:rPr>
              <a:t>Rate constant (model fitting parameter)</a:t>
            </a:r>
          </a:p>
        </p:txBody>
      </p:sp>
      <p:cxnSp>
        <p:nvCxnSpPr>
          <p:cNvPr id="484" name="Elbow Connector 483"/>
          <p:cNvCxnSpPr>
            <a:stCxn id="482" idx="3"/>
          </p:cNvCxnSpPr>
          <p:nvPr/>
        </p:nvCxnSpPr>
        <p:spPr>
          <a:xfrm flipV="1">
            <a:off x="3463391" y="2639683"/>
            <a:ext cx="635643" cy="163757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stCxn id="473" idx="1"/>
          </p:cNvCxnSpPr>
          <p:nvPr/>
        </p:nvCxnSpPr>
        <p:spPr>
          <a:xfrm rot="10800000">
            <a:off x="5264049" y="2639685"/>
            <a:ext cx="453864" cy="80710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smtClean="0"/>
              <a:t>A function of fractional </a:t>
            </a:r>
            <a:r>
              <a:rPr lang="en-US" sz="2000" dirty="0"/>
              <a:t>surface coverage of particle by </a:t>
            </a:r>
            <a:r>
              <a:rPr lang="en-US" sz="2000" dirty="0" smtClean="0"/>
              <a:t>coagulant</a:t>
            </a:r>
            <a:endParaRPr lang="en-US" sz="2000" dirty="0"/>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a:t>
            </a:r>
            <a:r>
              <a:rPr lang="en-US" sz="2000" dirty="0" smtClean="0">
                <a:solidFill>
                  <a:srgbClr val="000000"/>
                </a:solidFill>
                <a:latin typeface="Candara"/>
              </a:rPr>
              <a:t>diameter</a:t>
            </a:r>
            <a:endParaRPr lang="en-US" sz="2000" dirty="0">
              <a:solidFill>
                <a:srgbClr val="000000"/>
              </a:solidFill>
              <a:latin typeface="Candara"/>
            </a:endParaRPr>
          </a:p>
        </p:txBody>
      </p:sp>
      <p:pic>
        <p:nvPicPr>
          <p:cNvPr id="80" name="Picture 12">
            <a:hlinkClick r:id="" action="ppaction://noaction"/>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2"/>
          <p:cNvGraphicFramePr>
            <a:graphicFrameLocks noChangeAspect="1"/>
          </p:cNvGraphicFramePr>
          <p:nvPr>
            <p:extLst/>
          </p:nvPr>
        </p:nvGraphicFramePr>
        <p:xfrm>
          <a:off x="6808928" y="938153"/>
          <a:ext cx="1028700" cy="381000"/>
        </p:xfrm>
        <a:graphic>
          <a:graphicData uri="http://schemas.openxmlformats.org/presentationml/2006/ole">
            <mc:AlternateContent xmlns:mc="http://schemas.openxmlformats.org/markup-compatibility/2006">
              <mc:Choice xmlns:v="urn:schemas-microsoft-com:vml" Requires="v">
                <p:oleObj spid="_x0000_s2267188" name="Equation" r:id="rId9" imgW="1028700" imgH="381000" progId="Equation.DSMT4">
                  <p:embed/>
                </p:oleObj>
              </mc:Choice>
              <mc:Fallback>
                <p:oleObj name="Equation" r:id="rId9" imgW="1028700" imgH="381000" progId="Equation.DSMT4">
                  <p:embed/>
                  <p:pic>
                    <p:nvPicPr>
                      <p:cNvPr id="5"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8928" y="938153"/>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7"/>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994797" y="5287666"/>
            <a:ext cx="2024764" cy="614563"/>
          </a:xfrm>
          <a:prstGeom prst="rect">
            <a:avLst/>
          </a:prstGeom>
        </p:spPr>
      </p:pic>
      <p:pic>
        <p:nvPicPr>
          <p:cNvPr id="10" name="Picture 9"/>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805846" y="2230399"/>
            <a:ext cx="4248895" cy="572494"/>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smtClean="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smtClean="0"/>
                  <a:t> </a:t>
                </a:r>
                <a:r>
                  <a:rPr lang="en-US" dirty="0" smtClean="0"/>
                  <a:t>or </a:t>
                </a:r>
                <a:r>
                  <a:rPr lang="en-US" i="1" dirty="0" err="1" smtClean="0">
                    <a:latin typeface="+mn-lt"/>
                  </a:rPr>
                  <a:t>G</a:t>
                </a:r>
                <a:r>
                  <a:rPr lang="en-US" i="1" baseline="-25000" dirty="0" err="1" smtClean="0"/>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smtClean="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smtClean="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smtClean="0"/>
                  <a:t> determines the head loss through the flocculator</a:t>
                </a:r>
              </a:p>
              <a:p>
                <a:r>
                  <a:rPr lang="en-US" sz="2400" dirty="0" smtClean="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smtClean="0"/>
                  <a:t> </a:t>
                </a:r>
                <a:r>
                  <a:rPr lang="en-US" sz="2000" dirty="0"/>
                  <a:t>(assuming </a:t>
                </a:r>
                <a:r>
                  <a:rPr lang="en-US" sz="2000" dirty="0" smtClean="0"/>
                  <a:t>shear limits attachment)</a:t>
                </a:r>
              </a:p>
              <a:p>
                <a:pPr lvl="1"/>
                <a:r>
                  <a:rPr lang="en-US" sz="2000" i="1" dirty="0" err="1" smtClean="0"/>
                  <a:t>G</a:t>
                </a:r>
                <a:r>
                  <a:rPr lang="en-US" sz="2000" i="1" baseline="-25000" dirty="0" err="1" smtClean="0"/>
                  <a:t>Max</a:t>
                </a:r>
                <a:r>
                  <a:rPr lang="en-US" sz="2000" dirty="0" smtClean="0"/>
                  <a:t> or </a:t>
                </a:r>
                <a:r>
                  <a:rPr lang="en-US" sz="2000" i="1" dirty="0" err="1" smtClean="0">
                    <a:latin typeface="Symbol" pitchFamily="18" charset="2"/>
                  </a:rPr>
                  <a:t>e</a:t>
                </a:r>
                <a:r>
                  <a:rPr lang="en-US" sz="2000" i="1" baseline="-25000" dirty="0" err="1" smtClean="0"/>
                  <a:t>Max</a:t>
                </a:r>
                <a:r>
                  <a:rPr lang="en-US" sz="2000" dirty="0" smtClean="0"/>
                  <a:t> (assuming floc break up controls max size)</a:t>
                </a:r>
                <a:endParaRPr lang="en-US" sz="2400" dirty="0" smtClean="0"/>
              </a:p>
              <a:p>
                <a:r>
                  <a:rPr lang="en-US" sz="2400" i="1" dirty="0" err="1">
                    <a:latin typeface="Symbol" pitchFamily="18" charset="2"/>
                  </a:rPr>
                  <a:t>e</a:t>
                </a:r>
                <a:r>
                  <a:rPr lang="en-US" sz="2400" i="1" baseline="-25000" dirty="0" err="1"/>
                  <a:t>Max</a:t>
                </a:r>
                <a:r>
                  <a:rPr lang="en-US" sz="2400" baseline="-25000" dirty="0"/>
                  <a:t> </a:t>
                </a:r>
                <a:r>
                  <a:rPr lang="en-US" sz="2400" dirty="0" smtClean="0"/>
                  <a:t>= 10 </a:t>
                </a:r>
                <a:r>
                  <a:rPr lang="en-US" sz="2400" dirty="0" err="1" smtClean="0"/>
                  <a:t>mW</a:t>
                </a:r>
                <a:r>
                  <a:rPr lang="en-US" sz="2400" dirty="0" smtClean="0"/>
                  <a:t>/kg (</a:t>
                </a:r>
                <a:r>
                  <a:rPr lang="en-US" sz="2400" i="1" dirty="0" err="1" smtClean="0"/>
                  <a:t>G</a:t>
                </a:r>
                <a:r>
                  <a:rPr lang="en-US" sz="2400" i="1" baseline="-25000" dirty="0" err="1" smtClean="0"/>
                  <a:t>Max</a:t>
                </a:r>
                <a:r>
                  <a:rPr lang="en-US" sz="2400" dirty="0" smtClean="0"/>
                  <a:t> = 100 Hz) was the </a:t>
                </a:r>
                <a:r>
                  <a:rPr lang="en-US" sz="2400" dirty="0"/>
                  <a:t>AguaClara standard </a:t>
                </a:r>
                <a:r>
                  <a:rPr lang="en-US" sz="2400" dirty="0" smtClean="0"/>
                  <a:t>(2011-2015)</a:t>
                </a:r>
              </a:p>
              <a:p>
                <a:r>
                  <a:rPr lang="en-US" sz="2400" dirty="0" smtClean="0"/>
                  <a:t>Summer 2015 new designs have head loss of approximately 40 cm</a:t>
                </a:r>
              </a:p>
              <a:p>
                <a:pPr lvl="1"/>
                <a:r>
                  <a:rPr lang="en-US" sz="2000" dirty="0" smtClean="0"/>
                  <a:t>Expect smaller flocs (but still captured by plate settlers)</a:t>
                </a:r>
              </a:p>
              <a:p>
                <a:pPr lvl="1"/>
                <a:r>
                  <a:rPr lang="en-US" sz="2000" dirty="0" smtClean="0"/>
                  <a:t>Less sedimentation of flocs in flocculator</a:t>
                </a:r>
              </a:p>
              <a:p>
                <a:pPr lvl="1"/>
                <a:r>
                  <a:rPr lang="en-US" sz="2000" dirty="0" smtClean="0"/>
                  <a:t>Smaller flocculator</a:t>
                </a:r>
              </a:p>
              <a:p>
                <a:r>
                  <a:rPr lang="en-US" sz="2400" dirty="0" smtClean="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smtClean="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smtClean="0"/>
              <a:t>Not yet known</a:t>
            </a:r>
            <a:endParaRPr lang="en-US" sz="2000" dirty="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inputs for flocculation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smtClean="0"/>
                  <a:t>We need collisions and thus </a:t>
                </a:r>
                <a:r>
                  <a:rPr lang="en-US" dirty="0" err="1" smtClean="0"/>
                  <a:t>G</a:t>
                </a:r>
                <a:r>
                  <a:rPr lang="en-US" dirty="0" err="1" smtClean="0">
                    <a:latin typeface="Symbol" pitchFamily="18" charset="2"/>
                  </a:rPr>
                  <a:t>q</a:t>
                </a:r>
                <a:r>
                  <a:rPr lang="en-US" dirty="0" smtClean="0"/>
                  <a:t> is a logical design specification</a:t>
                </a:r>
              </a:p>
              <a:p>
                <a:r>
                  <a:rPr lang="en-US" dirty="0" smtClean="0"/>
                  <a:t>We need to specify energy use</a:t>
                </a:r>
              </a:p>
              <a:p>
                <a:pPr lvl="1"/>
                <a:r>
                  <a:rPr lang="en-US" dirty="0" smtClean="0"/>
                  <a:t>Velocity gradient </a:t>
                </a:r>
                <a:r>
                  <a:rPr lang="en-US" dirty="0"/>
                  <a:t>-</a:t>
                </a:r>
                <a:r>
                  <a:rPr lang="en-US" dirty="0" smtClean="0"/>
                  <a:t>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smtClean="0"/>
              </a:p>
              <a:p>
                <a:pPr lvl="1"/>
                <a:r>
                  <a:rPr lang="en-US" dirty="0" smtClean="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smtClean="0"/>
              </a:p>
              <a:p>
                <a:pPr lvl="1"/>
                <a:r>
                  <a:rPr lang="en-US" b="1" dirty="0" smtClean="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smtClean="0"/>
              </a:p>
              <a:p>
                <a:r>
                  <a:rPr lang="en-US" dirty="0" smtClean="0"/>
                  <a:t>Or t (</a:t>
                </a:r>
                <a:r>
                  <a:rPr lang="en-US" dirty="0" smtClean="0">
                    <a:latin typeface="Symbol" pitchFamily="18" charset="2"/>
                  </a:rPr>
                  <a:t>q</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smtClean="0"/>
              <a:t>More time helps diffusion of coagulant nanoparticles to clay surfaces</a:t>
            </a:r>
            <a:endParaRPr lang="en-US" sz="2400" dirty="0"/>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smtClean="0"/>
              <a:t>Higher G means smaller flocs and more elevation drop (head loss) through flocculator</a:t>
            </a:r>
            <a:endParaRPr lang="en-US" sz="2400" dirty="0"/>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smtClean="0"/>
              <a:t>Current approach</a:t>
            </a:r>
            <a:endParaRPr lang="en-US" dirty="0"/>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769576" y="1967689"/>
            <a:ext cx="2010132" cy="581640"/>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equations that we can use to design flocculators</a:t>
            </a:r>
            <a:endParaRPr lang="en-US" dirty="0"/>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smtClean="0"/>
              <a:t>Minor loss equation</a:t>
            </a:r>
            <a:endParaRPr lang="en-US" dirty="0"/>
          </a:p>
        </p:txBody>
      </p:sp>
      <p:pic>
        <p:nvPicPr>
          <p:cNvPr id="16" name="Picture 15"/>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853767" y="2687952"/>
            <a:ext cx="1165108" cy="276188"/>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smtClean="0"/>
              <a:t>Energy dissipation rate must match the rate that mechanical energy is lost*</a:t>
            </a:r>
            <a:endParaRPr lang="en-US" dirty="0"/>
          </a:p>
        </p:txBody>
      </p:sp>
      <p:pic>
        <p:nvPicPr>
          <p:cNvPr id="8" name="Picture 7"/>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27223" y="3504540"/>
            <a:ext cx="1144989" cy="545058"/>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smtClean="0"/>
              <a:t>Fluid strain is set by the energy dissipation rate and viscosity</a:t>
            </a:r>
            <a:endParaRPr lang="en-US" dirty="0"/>
          </a:p>
        </p:txBody>
      </p:sp>
      <p:pic>
        <p:nvPicPr>
          <p:cNvPr id="13" name="Picture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7" y="1727915"/>
            <a:ext cx="1602252" cy="417025"/>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smtClean="0"/>
              <a:t>*On average, potential energy lost in a flow expansion is dissipated in the residence time of that flow expansion</a:t>
            </a:r>
            <a:endParaRPr lang="en-US" sz="2000" dirty="0"/>
          </a:p>
        </p:txBody>
      </p:sp>
      <p:pic>
        <p:nvPicPr>
          <p:cNvPr id="20" name="Picture 19"/>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99909" y="4674345"/>
            <a:ext cx="987690" cy="376786"/>
          </a:xfrm>
          <a:prstGeom prst="rect">
            <a:avLst/>
          </a:prstGeom>
        </p:spPr>
      </p:pic>
      <p:pic>
        <p:nvPicPr>
          <p:cNvPr id="18" name="Picture 17"/>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628730" y="4647605"/>
            <a:ext cx="1091946" cy="393247"/>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smtClean="0"/>
              <a:t>Continuity, mass conservation </a:t>
            </a:r>
            <a:endParaRPr lang="en-US" dirty="0"/>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stCxn id="8" idx="3"/>
            <a:endCxn id="16" idx="3"/>
          </p:cNvCxnSpPr>
          <p:nvPr/>
        </p:nvCxnSpPr>
        <p:spPr>
          <a:xfrm flipH="1" flipV="1">
            <a:off x="2018875" y="2826046"/>
            <a:ext cx="153337" cy="951023"/>
          </a:xfrm>
          <a:prstGeom prst="bentConnector3">
            <a:avLst>
              <a:gd name="adj1" fmla="val -149083"/>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smtClean="0"/>
              <a:t>Solve to get G as a function of flow rate and geometry</a:t>
            </a:r>
            <a:endParaRPr lang="en-US" dirty="0"/>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current choice of parameter that sets energy input is head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smtClean="0"/>
                  <a:t>Head loss is independent of temperature</a:t>
                </a:r>
              </a:p>
              <a:p>
                <a:r>
                  <a:rPr lang="en-US" sz="2800" dirty="0" smtClean="0"/>
                  <a:t>Velocity gradient is f(temperature)</a:t>
                </a:r>
              </a:p>
              <a:p>
                <a:r>
                  <a:rPr lang="en-US" sz="2800" dirty="0" smtClean="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smtClean="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smtClean="0">
                    <a:latin typeface="Symbol" pitchFamily="18" charset="2"/>
                  </a:rPr>
                  <a:t>q</a:t>
                </a:r>
                <a:r>
                  <a:rPr lang="en-US" sz="2800" dirty="0" smtClean="0"/>
                  <a:t>) and coldest temperature</a:t>
                </a:r>
              </a:p>
              <a:p>
                <a:pPr lvl="1"/>
                <a:r>
                  <a:rPr lang="en-US" sz="2400" dirty="0"/>
                  <a:t>Calculate </a:t>
                </a:r>
                <a:r>
                  <a:rPr lang="en-US" sz="2400" dirty="0">
                    <a:latin typeface="Symbol" pitchFamily="18" charset="2"/>
                  </a:rPr>
                  <a:t>q</a:t>
                </a:r>
                <a:endParaRPr lang="en-US" sz="2400" dirty="0"/>
              </a:p>
              <a:p>
                <a:pPr lvl="1"/>
                <a:r>
                  <a:rPr lang="en-US" sz="2400" dirty="0" smtClean="0"/>
                  <a:t>Calculate </a:t>
                </a:r>
                <a:r>
                  <a:rPr lang="en-US" sz="2400" i="1" dirty="0" err="1" smtClean="0"/>
                  <a:t>h</a:t>
                </a:r>
                <a:r>
                  <a:rPr lang="en-US" sz="2400" i="1" baseline="-25000" dirty="0" err="1" smtClean="0"/>
                  <a:t>Floc</a:t>
                </a:r>
                <a:endParaRPr lang="en-US" sz="2400" i="1" dirty="0" smtClean="0"/>
              </a:p>
              <a:p>
                <a:r>
                  <a:rPr lang="en-US" sz="2800" dirty="0" smtClean="0"/>
                  <a:t>Start with (</a:t>
                </a:r>
                <a:r>
                  <a:rPr lang="en-US" sz="2800" i="1" dirty="0" err="1" smtClean="0"/>
                  <a:t>h</a:t>
                </a:r>
                <a:r>
                  <a:rPr lang="en-US" sz="2800" i="1" baseline="-25000" dirty="0" err="1" smtClean="0"/>
                  <a:t>Floc</a:t>
                </a:r>
                <a:r>
                  <a:rPr lang="en-US" sz="2800" dirty="0" smtClean="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t>
                </a:r>
                <a:r>
                  <a:rPr lang="en-US" sz="2800" dirty="0" smtClean="0"/>
                  <a:t>and coldest temperature</a:t>
                </a:r>
              </a:p>
              <a:p>
                <a:pPr lvl="1"/>
                <a:r>
                  <a:rPr lang="en-US" sz="2400" dirty="0" smtClean="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smtClean="0"/>
                  <a:t> </a:t>
                </a:r>
              </a:p>
              <a:p>
                <a:pPr lvl="1"/>
                <a:r>
                  <a:rPr lang="en-US" sz="2400" dirty="0" smtClean="0"/>
                  <a:t>Calculate </a:t>
                </a:r>
                <a:r>
                  <a:rPr lang="en-US" sz="2400" dirty="0">
                    <a:latin typeface="Symbol" pitchFamily="18" charset="2"/>
                  </a:rPr>
                  <a:t>q</a:t>
                </a:r>
                <a:endParaRPr lang="en-US" sz="2400" dirty="0" smtClean="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smtClean="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a:t>
                </a:r>
                <a:r>
                  <a:rPr lang="en-US" sz="2800" dirty="0" smtClean="0"/>
                  <a:t> will increase when the flocculator is operated at warmer temperatures due to decrease in viscosity</a:t>
                </a:r>
              </a:p>
              <a:p>
                <a:pPr lvl="1"/>
                <a:endParaRPr lang="en-US" sz="2400" dirty="0" smtClean="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smtClean="0"/>
              <a:t>Current approach</a:t>
            </a:r>
            <a:endParaRPr lang="en-US" sz="1400" dirty="0"/>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smtClean="0"/>
              <a:t>Option 2</a:t>
            </a:r>
            <a:endParaRPr lang="en-US" sz="1200" dirty="0"/>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smtClean="0"/>
              <a:t>Option 1</a:t>
            </a:r>
            <a:endParaRPr lang="en-US" sz="1200" dirty="0"/>
          </a:p>
        </p:txBody>
      </p:sp>
      <p:pic>
        <p:nvPicPr>
          <p:cNvPr id="27" name="Picture 26"/>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573302" y="1581895"/>
            <a:ext cx="1194983" cy="384102"/>
          </a:xfrm>
          <a:prstGeom prst="rect">
            <a:avLst/>
          </a:prstGeom>
        </p:spPr>
      </p:pic>
      <p:pic>
        <p:nvPicPr>
          <p:cNvPr id="28" name="Picture 27"/>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451692" y="3509711"/>
            <a:ext cx="1519640" cy="371908"/>
          </a:xfrm>
          <a:prstGeom prst="rect">
            <a:avLst/>
          </a:prstGeom>
        </p:spPr>
      </p:pic>
      <p:pic>
        <p:nvPicPr>
          <p:cNvPr id="29" name="Picture 28"/>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592504" y="2129317"/>
            <a:ext cx="1162974" cy="454215"/>
          </a:xfrm>
          <a:prstGeom prst="rect">
            <a:avLst/>
          </a:prstGeom>
        </p:spPr>
      </p:pic>
      <p:pic>
        <p:nvPicPr>
          <p:cNvPr id="30" name="Picture 29"/>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95939" y="4491430"/>
            <a:ext cx="1156877" cy="440497"/>
          </a:xfrm>
          <a:prstGeom prst="rect">
            <a:avLst/>
          </a:prstGeom>
        </p:spPr>
      </p:pic>
      <p:pic>
        <p:nvPicPr>
          <p:cNvPr id="31" name="Picture 30"/>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222759" y="5853635"/>
            <a:ext cx="1390082" cy="454215"/>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460256" y="3118983"/>
            <a:ext cx="743816" cy="315512"/>
          </a:xfrm>
          <a:prstGeom prst="rect">
            <a:avLst/>
          </a:prstGeom>
        </p:spPr>
      </p:pic>
      <p:pic>
        <p:nvPicPr>
          <p:cNvPr id="33" name="Picture 32"/>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7322089" y="5002771"/>
            <a:ext cx="743816" cy="315512"/>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smtClean="0"/>
              <a:t>Design the reactor geometry to get the target velocity gradient</a:t>
            </a:r>
            <a:endParaRPr lang="en-US" sz="3600" dirty="0"/>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smtClean="0"/>
                <a:t>W</a:t>
              </a:r>
              <a:endParaRPr lang="en-US" sz="1600" dirty="0"/>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smtClean="0"/>
                <a:t>S</a:t>
              </a:r>
              <a:endParaRPr lang="en-US" sz="2000"/>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smtClean="0"/>
              <a:t>A</a:t>
            </a:r>
            <a:endParaRPr lang="en-US" sz="1400"/>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smtClean="0"/>
              <a:t>Kinetic energy dissipated per residence time</a:t>
            </a:r>
            <a:endParaRPr lang="en-US" dirty="0"/>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smtClean="0"/>
              <a:t>Continuity</a:t>
            </a:r>
            <a:endParaRPr lang="en-US" dirty="0"/>
          </a:p>
        </p:txBody>
      </p:sp>
      <p:graphicFrame>
        <p:nvGraphicFramePr>
          <p:cNvPr id="51" name="Object 25"/>
          <p:cNvGraphicFramePr>
            <a:graphicFrameLocks noChangeAspect="1"/>
          </p:cNvGraphicFramePr>
          <p:nvPr>
            <p:extLst>
              <p:ext uri="{D42A27DB-BD31-4B8C-83A1-F6EECF244321}">
                <p14:modId xmlns:p14="http://schemas.microsoft.com/office/powerpoint/2010/main" val="2033807861"/>
              </p:ext>
            </p:extLst>
          </p:nvPr>
        </p:nvGraphicFramePr>
        <p:xfrm>
          <a:off x="-4866541" y="4319374"/>
          <a:ext cx="2844801" cy="1168400"/>
        </p:xfrm>
        <a:graphic>
          <a:graphicData uri="http://schemas.openxmlformats.org/presentationml/2006/ole">
            <mc:AlternateContent xmlns:mc="http://schemas.openxmlformats.org/markup-compatibility/2006">
              <mc:Choice xmlns:v="urn:schemas-microsoft-com:vml" Requires="v">
                <p:oleObj spid="_x0000_s2249483" name="Equation" r:id="rId13" imgW="2844720" imgH="1168200" progId="Equation.DSMT4">
                  <p:embed/>
                </p:oleObj>
              </mc:Choice>
              <mc:Fallback>
                <p:oleObj name="Equation" r:id="rId13" imgW="2844720" imgH="1168200" progId="Equation.DSMT4">
                  <p:embed/>
                  <p:pic>
                    <p:nvPicPr>
                      <p:cNvPr id="0" name=""/>
                      <p:cNvPicPr>
                        <a:picLocks noChangeAspect="1" noChangeArrowheads="1"/>
                      </p:cNvPicPr>
                      <p:nvPr/>
                    </p:nvPicPr>
                    <p:blipFill>
                      <a:blip r:embed="rId14"/>
                      <a:srcRect/>
                      <a:stretch>
                        <a:fillRect/>
                      </a:stretch>
                    </p:blipFill>
                    <p:spPr bwMode="auto">
                      <a:xfrm>
                        <a:off x="-4866541" y="4319374"/>
                        <a:ext cx="2844801" cy="116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Freeform 9"/>
          <p:cNvSpPr/>
          <p:nvPr/>
        </p:nvSpPr>
        <p:spPr>
          <a:xfrm>
            <a:off x="1847542" y="2786993"/>
            <a:ext cx="1799850" cy="873444"/>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 is height of one expansion zone. Could be the depth of water if the only expansion is from the 180 degree bend</a:t>
                </a:r>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smtClean="0"/>
              <a:t>This is our general equation relating velocity gradient to reactor geometry</a:t>
            </a:r>
            <a:endParaRPr lang="en-US" dirty="0"/>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9"/>
            <a:ext cx="1519015" cy="27111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smtClean="0"/>
              <a:t>Rectangular geometry</a:t>
            </a:r>
            <a:endParaRPr lang="en-US" sz="1800" dirty="0"/>
          </a:p>
        </p:txBody>
      </p:sp>
      <p:pic>
        <p:nvPicPr>
          <p:cNvPr id="6" name="Picture 5"/>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3385571" y="1838419"/>
            <a:ext cx="1055365" cy="261555"/>
          </a:xfrm>
          <a:prstGeom prst="rect">
            <a:avLst/>
          </a:prstGeom>
        </p:spPr>
      </p:pic>
      <p:pic>
        <p:nvPicPr>
          <p:cNvPr id="7" name="Picture 6"/>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360997" y="2017141"/>
            <a:ext cx="1474219" cy="418854"/>
          </a:xfrm>
          <a:prstGeom prst="rect">
            <a:avLst/>
          </a:prstGeom>
        </p:spPr>
      </p:pic>
      <p:pic>
        <p:nvPicPr>
          <p:cNvPr id="8" name="Picture 7"/>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3472785" y="2488242"/>
            <a:ext cx="898066" cy="391418"/>
          </a:xfrm>
          <a:prstGeom prst="rect">
            <a:avLst/>
          </a:prstGeom>
        </p:spPr>
      </p:pic>
      <p:pic>
        <p:nvPicPr>
          <p:cNvPr id="2" name="Picture 1"/>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403629" y="2890169"/>
            <a:ext cx="1605910" cy="453606"/>
          </a:xfrm>
          <a:prstGeom prst="rect">
            <a:avLst/>
          </a:prstGeom>
        </p:spPr>
      </p:pic>
      <p:pic>
        <p:nvPicPr>
          <p:cNvPr id="11" name="Picture 10"/>
          <p:cNvPicPr>
            <a:picLocks noChangeAspect="1"/>
          </p:cNvPicPr>
          <p:nvPr>
            <p:custDataLst>
              <p:tags r:id="rId6"/>
            </p:custDataLst>
          </p:nvPr>
        </p:nvPicPr>
        <p:blipFill>
          <a:blip r:embed="rId21">
            <a:extLst>
              <a:ext uri="{28A0092B-C50C-407E-A947-70E740481C1C}">
                <a14:useLocalDpi xmlns:a14="http://schemas.microsoft.com/office/drawing/2010/main" val="0"/>
              </a:ext>
            </a:extLst>
          </a:blip>
          <a:stretch>
            <a:fillRect/>
          </a:stretch>
        </p:blipFill>
        <p:spPr>
          <a:xfrm>
            <a:off x="3655156" y="3483065"/>
            <a:ext cx="1091946" cy="393247"/>
          </a:xfrm>
          <a:prstGeom prst="rect">
            <a:avLst/>
          </a:prstGeom>
        </p:spPr>
      </p:pic>
      <p:pic>
        <p:nvPicPr>
          <p:cNvPr id="14" name="Picture 13"/>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469621" y="3763613"/>
            <a:ext cx="2410695" cy="610904"/>
          </a:xfrm>
          <a:prstGeom prst="rect">
            <a:avLst/>
          </a:prstGeom>
        </p:spPr>
      </p:pic>
      <p:pic>
        <p:nvPicPr>
          <p:cNvPr id="15" name="Picture 14"/>
          <p:cNvPicPr>
            <a:picLocks noChangeAspect="1"/>
          </p:cNvPicPr>
          <p:nvPr>
            <p:custDataLst>
              <p:tags r:id="rId8"/>
            </p:custDataLst>
          </p:nvPr>
        </p:nvPicPr>
        <p:blipFill>
          <a:blip r:embed="rId23">
            <a:extLst>
              <a:ext uri="{28A0092B-C50C-407E-A947-70E740481C1C}">
                <a14:useLocalDpi xmlns:a14="http://schemas.microsoft.com/office/drawing/2010/main" val="0"/>
              </a:ext>
            </a:extLst>
          </a:blip>
          <a:stretch>
            <a:fillRect/>
          </a:stretch>
        </p:blipFill>
        <p:spPr>
          <a:xfrm>
            <a:off x="304003" y="4652304"/>
            <a:ext cx="2577139" cy="726135"/>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Solve for channel width to set constraints on viable solutions</a:t>
            </a:r>
            <a:endParaRPr lang="en-US" dirty="0"/>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smtClean="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smtClean="0"/>
                  <a:t> = 3 and set the expansion height to equal water depth </a:t>
                </a:r>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smtClean="0"/>
              <a:t>Channels narrower than this would have barely any or negative baffle overlap! </a:t>
            </a:r>
            <a:endParaRPr lang="en-US" sz="2000" dirty="0"/>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smtClean="0"/>
              <a:t>Elevation view</a:t>
            </a:r>
            <a:endParaRPr lang="en-US" dirty="0"/>
          </a:p>
        </p:txBody>
      </p:sp>
      <p:pic>
        <p:nvPicPr>
          <p:cNvPr id="52" name="Picture 51"/>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432156" y="1771037"/>
            <a:ext cx="2410695" cy="610904"/>
          </a:xfrm>
          <a:prstGeom prst="rect">
            <a:avLst/>
          </a:prstGeom>
        </p:spPr>
      </p:pic>
      <p:pic>
        <p:nvPicPr>
          <p:cNvPr id="12" name="Picture 11"/>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18437" y="2815288"/>
            <a:ext cx="2438131" cy="652973"/>
          </a:xfrm>
          <a:prstGeom prst="rect">
            <a:avLst/>
          </a:prstGeom>
        </p:spPr>
      </p:pic>
      <p:pic>
        <p:nvPicPr>
          <p:cNvPr id="13" name="Picture 12"/>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040750" y="2911776"/>
            <a:ext cx="1141331" cy="407879"/>
          </a:xfrm>
          <a:prstGeom prst="rect">
            <a:avLst/>
          </a:prstGeom>
        </p:spPr>
      </p:pic>
      <p:pic>
        <p:nvPicPr>
          <p:cNvPr id="53" name="Picture 5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91751" y="4478792"/>
            <a:ext cx="3414847" cy="652973"/>
          </a:xfrm>
          <a:prstGeom prst="rect">
            <a:avLst/>
          </a:prstGeom>
        </p:spPr>
      </p:pic>
      <p:pic>
        <p:nvPicPr>
          <p:cNvPr id="19" name="Picture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062159" y="3026319"/>
            <a:ext cx="1589449" cy="263384"/>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smtClean="0"/>
              <a:t>This design was first used at the plant in San Juan </a:t>
            </a:r>
            <a:r>
              <a:rPr lang="en-US" dirty="0" err="1" smtClean="0"/>
              <a:t>Guarita</a:t>
            </a:r>
            <a:r>
              <a:rPr lang="en-US" dirty="0" smtClean="0"/>
              <a:t> </a:t>
            </a:r>
            <a:r>
              <a:rPr lang="en-US" dirty="0" err="1" smtClean="0"/>
              <a:t>en</a:t>
            </a:r>
            <a:r>
              <a:rPr lang="en-US" dirty="0" smtClean="0"/>
              <a:t> western Honduras</a:t>
            </a:r>
          </a:p>
        </p:txBody>
      </p:sp>
      <p:sp>
        <p:nvSpPr>
          <p:cNvPr id="100354" name="Rectangle 2"/>
          <p:cNvSpPr>
            <a:spLocks noGrp="1" noChangeArrowheads="1"/>
          </p:cNvSpPr>
          <p:nvPr>
            <p:ph type="title"/>
          </p:nvPr>
        </p:nvSpPr>
        <p:spPr/>
        <p:txBody>
          <a:bodyPr/>
          <a:lstStyle/>
          <a:p>
            <a:r>
              <a:rPr lang="en-US" dirty="0" smtClean="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number of expansions per depth of flocculator (given W)</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smtClean="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smtClean="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smtClean="0"/>
                  <a:t> = 6</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smtClean="0"/>
              <a:t>Round </a:t>
            </a:r>
            <a:r>
              <a:rPr lang="en-US" b="1" dirty="0" smtClean="0"/>
              <a:t>up</a:t>
            </a:r>
            <a:r>
              <a:rPr lang="en-US" dirty="0" smtClean="0"/>
              <a:t> to get the minimum number of expansions per depth of the flocculator</a:t>
            </a:r>
            <a:endParaRPr lang="en-US" dirty="0"/>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smtClean="0"/>
              <a:t>Eliminate S</a:t>
            </a:r>
            <a:endParaRPr lang="en-US" dirty="0"/>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32156" y="1771037"/>
            <a:ext cx="2410695" cy="610904"/>
          </a:xfrm>
          <a:prstGeom prst="rect">
            <a:avLst/>
          </a:prstGeom>
        </p:spPr>
      </p:pic>
      <p:pic>
        <p:nvPicPr>
          <p:cNvPr id="11" name="Picture 10"/>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401348" y="1929299"/>
            <a:ext cx="1368133" cy="378614"/>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300292" y="1822250"/>
            <a:ext cx="1598594" cy="508477"/>
          </a:xfrm>
          <a:prstGeom prst="rect">
            <a:avLst/>
          </a:prstGeom>
        </p:spPr>
      </p:pic>
      <p:pic>
        <p:nvPicPr>
          <p:cNvPr id="14" name="Picture 13"/>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15443" y="2979467"/>
            <a:ext cx="4071477" cy="834049"/>
          </a:xfrm>
          <a:prstGeom prst="rect">
            <a:avLst/>
          </a:prstGeom>
        </p:spPr>
      </p:pic>
      <p:pic>
        <p:nvPicPr>
          <p:cNvPr id="15" name="Picture 14"/>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65428" y="5031150"/>
            <a:ext cx="2026593" cy="459093"/>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smtClean="0"/>
              <a:t>Water depth at the end of the flocculator</a:t>
            </a:r>
            <a:endParaRPr lang="en-US" sz="1800" dirty="0"/>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5817943"/>
            <a:ext cx="2362200" cy="646331"/>
          </a:xfrm>
          <a:prstGeom prst="rect">
            <a:avLst/>
          </a:prstGeom>
          <a:noFill/>
        </p:spPr>
        <p:txBody>
          <a:bodyPr wrap="square" rtlCol="0">
            <a:spAutoFit/>
          </a:bodyPr>
          <a:lstStyle/>
          <a:p>
            <a:r>
              <a:rPr lang="en-US" sz="1800" dirty="0" smtClean="0"/>
              <a:t>Distance between flow expansions</a:t>
            </a:r>
            <a:endParaRPr lang="en-US" sz="1800" dirty="0"/>
          </a:p>
        </p:txBody>
      </p:sp>
      <p:cxnSp>
        <p:nvCxnSpPr>
          <p:cNvPr id="18" name="Straight Arrow Connector 17"/>
          <p:cNvCxnSpPr>
            <a:stCxn id="17" idx="0"/>
          </p:cNvCxnSpPr>
          <p:nvPr/>
        </p:nvCxnSpPr>
        <p:spPr>
          <a:xfrm flipV="1">
            <a:off x="1874404" y="5490243"/>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Our Design Approach</a:t>
                </a:r>
                <a:br>
                  <a:rPr lang="en-US" dirty="0" smtClean="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t>
                </a:r>
                <a:r>
                  <a:rPr lang="en-US" sz="3600" dirty="0" smtClean="0"/>
                  <a:t>and </a:t>
                </a:r>
                <a:r>
                  <a:rPr lang="en-US" sz="3600" dirty="0" err="1" smtClean="0"/>
                  <a:t>G</a:t>
                </a:r>
                <a:r>
                  <a:rPr lang="en-US" sz="3600"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Start big and then design the details</a:t>
                </a:r>
              </a:p>
              <a:p>
                <a:pPr lvl="1"/>
                <a:r>
                  <a:rPr lang="en-US" dirty="0" smtClean="0"/>
                  <a:t>Calculate volume of flocculator</a:t>
                </a:r>
              </a:p>
              <a:p>
                <a:pPr lvl="1"/>
                <a:r>
                  <a:rPr lang="en-US" dirty="0" smtClean="0"/>
                  <a:t>Split it into channels</a:t>
                </a:r>
              </a:p>
              <a:p>
                <a:pPr lvl="1"/>
                <a:r>
                  <a:rPr lang="en-US" dirty="0" smtClean="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smtClean="0"/>
              </a:p>
              <a:p>
                <a:r>
                  <a:rPr lang="en-US" dirty="0" smtClean="0"/>
                  <a:t>We can use this design approach because we are assuming that we will design for high efficiency (3&lt;</a:t>
                </a:r>
                <a:r>
                  <a:rPr lang="en-US" dirty="0"/>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smtClean="0"/>
                  <a:t>&lt;6) and thus we don’t have to add extra volume to account for inefficiencies. </a:t>
                </a:r>
                <a:r>
                  <a:rPr lang="en-US" sz="2800" dirty="0" smtClean="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Design Algorithm (as of 2016)</a:t>
                </a:r>
                <a:br>
                  <a:rPr lang="en-US" dirty="0" smtClean="0"/>
                </a:br>
                <a:r>
                  <a:rPr lang="en-US" dirty="0" smtClean="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smtClean="0"/>
                  <a:t> and </a:t>
                </a:r>
                <a:r>
                  <a:rPr lang="en-US" i="1" dirty="0" err="1" smtClean="0"/>
                  <a:t>G</a:t>
                </a:r>
                <a:r>
                  <a:rPr lang="en-US" i="1" dirty="0" err="1" smtClean="0">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smtClean="0"/>
                  <a:t>Velocity gradient and </a:t>
                </a:r>
                <a:r>
                  <a:rPr lang="en-US" sz="2000" dirty="0"/>
                  <a:t>f</a:t>
                </a:r>
                <a:r>
                  <a:rPr lang="en-US" sz="2000" dirty="0" smtClean="0"/>
                  <a:t>locculator </a:t>
                </a:r>
                <a:r>
                  <a:rPr lang="en-US" sz="2000" dirty="0"/>
                  <a:t>volume </a:t>
                </a:r>
                <a:r>
                  <a:rPr lang="en-US" sz="2000" dirty="0" smtClean="0"/>
                  <a:t>given head loss and collision potential</a:t>
                </a:r>
              </a:p>
              <a:p>
                <a:pPr marL="514350" indent="-514350">
                  <a:buFont typeface="+mj-lt"/>
                  <a:buAutoNum type="arabicPeriod"/>
                </a:pPr>
                <a:r>
                  <a:rPr lang="en-US" sz="2000" dirty="0" smtClean="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smtClean="0"/>
                  <a:t>&gt;3 and required for constructability</a:t>
                </a:r>
              </a:p>
              <a:p>
                <a:pPr marL="514350" indent="-514350">
                  <a:buFont typeface="+mj-lt"/>
                  <a:buAutoNum type="arabicPeriod"/>
                </a:pPr>
                <a:r>
                  <a:rPr lang="en-US" sz="2000" dirty="0" smtClean="0"/>
                  <a:t>Number </a:t>
                </a:r>
                <a:r>
                  <a:rPr lang="en-US" sz="2000" dirty="0"/>
                  <a:t>of channels by taking the total width and dividing by the </a:t>
                </a:r>
                <a:r>
                  <a:rPr lang="en-US" sz="2000" dirty="0" smtClean="0"/>
                  <a:t>minimum channel width (floor)</a:t>
                </a:r>
                <a:endParaRPr lang="en-US" sz="2000" dirty="0"/>
              </a:p>
              <a:p>
                <a:pPr marL="514350" indent="-514350">
                  <a:buFont typeface="+mj-lt"/>
                  <a:buAutoNum type="arabicPeriod"/>
                </a:pPr>
                <a:r>
                  <a:rPr lang="en-US" sz="2000" dirty="0" smtClean="0"/>
                  <a:t>Channel </a:t>
                </a:r>
                <a:r>
                  <a:rPr lang="en-US" sz="2000" dirty="0"/>
                  <a:t>width (total width over number of channels</a:t>
                </a:r>
                <a:r>
                  <a:rPr lang="en-US" sz="2000" dirty="0" smtClean="0"/>
                  <a:t>)</a:t>
                </a:r>
              </a:p>
              <a:p>
                <a:pPr marL="514350" indent="-514350">
                  <a:buFont typeface="+mj-lt"/>
                  <a:buAutoNum type="arabicPeriod"/>
                </a:pPr>
                <a:r>
                  <a:rPr lang="en-US" sz="2000" dirty="0" smtClean="0"/>
                  <a:t>Maximum distance </a:t>
                </a:r>
                <a:r>
                  <a:rPr lang="en-US" sz="2000" dirty="0"/>
                  <a:t>between </a:t>
                </a:r>
                <a:r>
                  <a:rPr lang="en-US" sz="2000" dirty="0" smtClean="0"/>
                  <a:t>expansions</a:t>
                </a:r>
              </a:p>
              <a:p>
                <a:pPr marL="514350" indent="-514350">
                  <a:buFont typeface="+mj-lt"/>
                  <a:buAutoNum type="arabicPeriod"/>
                </a:pPr>
                <a:r>
                  <a:rPr lang="en-US" sz="2000" dirty="0" smtClean="0"/>
                  <a:t>Minimum </a:t>
                </a:r>
                <a:r>
                  <a:rPr lang="en-US" sz="2000" dirty="0"/>
                  <a:t>number of </a:t>
                </a:r>
                <a:r>
                  <a:rPr lang="en-US" sz="2000" dirty="0" smtClean="0"/>
                  <a:t>expansions per baffle space</a:t>
                </a:r>
              </a:p>
              <a:p>
                <a:pPr marL="514350" indent="-514350">
                  <a:buFont typeface="+mj-lt"/>
                  <a:buAutoNum type="arabicPeriod"/>
                </a:pPr>
                <a:r>
                  <a:rPr lang="en-US" sz="2000" dirty="0" smtClean="0"/>
                  <a:t>Actual distance between expansions</a:t>
                </a:r>
              </a:p>
              <a:p>
                <a:pPr marL="514350" indent="-514350">
                  <a:buFont typeface="+mj-lt"/>
                  <a:buAutoNum type="arabicPeriod"/>
                </a:pPr>
                <a:r>
                  <a:rPr lang="en-US" sz="2000" dirty="0" smtClean="0"/>
                  <a:t>Baffle spacing</a:t>
                </a:r>
              </a:p>
              <a:p>
                <a:pPr marL="514350" indent="-514350">
                  <a:buFont typeface="+mj-lt"/>
                  <a:buAutoNum type="arabicPeriod"/>
                </a:pPr>
                <a:r>
                  <a:rPr lang="en-US" sz="2000" dirty="0" smtClean="0"/>
                  <a:t>Calculate </a:t>
                </a:r>
                <a:r>
                  <a:rPr lang="en-US" sz="2000" dirty="0"/>
                  <a:t>the obstacle width to obtain the same jet expansion conditions as produced by the 180 degree </a:t>
                </a:r>
                <a:r>
                  <a:rPr lang="en-US" sz="2000" dirty="0" smtClean="0"/>
                  <a:t>bend</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16" name="Picture 15"/>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33121" y="1671988"/>
            <a:ext cx="1156877" cy="440497"/>
          </a:xfrm>
          <a:prstGeom prst="rect">
            <a:avLst/>
          </a:prstGeom>
        </p:spPr>
      </p:pic>
      <p:pic>
        <p:nvPicPr>
          <p:cNvPr id="17" name="Picture 16"/>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746979"/>
            <a:ext cx="743816" cy="315512"/>
          </a:xfrm>
          <a:prstGeom prst="rect">
            <a:avLst/>
          </a:prstGeom>
        </p:spPr>
      </p:pic>
      <p:pic>
        <p:nvPicPr>
          <p:cNvPr id="15" name="Picture 14"/>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922420" y="2295058"/>
            <a:ext cx="2845705" cy="544144"/>
          </a:xfrm>
          <a:prstGeom prst="rect">
            <a:avLst/>
          </a:prstGeom>
        </p:spPr>
      </p:pic>
      <p:pic>
        <p:nvPicPr>
          <p:cNvPr id="11" name="Picture 10"/>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648825" y="4084188"/>
            <a:ext cx="3392897" cy="695041"/>
          </a:xfrm>
          <a:prstGeom prst="rect">
            <a:avLst/>
          </a:prstGeom>
        </p:spPr>
      </p:pic>
      <p:pic>
        <p:nvPicPr>
          <p:cNvPr id="18" name="Picture 17"/>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555546" y="5246014"/>
            <a:ext cx="1999767" cy="544144"/>
          </a:xfrm>
          <a:prstGeom prst="rect">
            <a:avLst/>
          </a:prstGeom>
        </p:spPr>
      </p:pic>
      <p:pic>
        <p:nvPicPr>
          <p:cNvPr id="20" name="Picture 19"/>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079297" y="6256943"/>
            <a:ext cx="1688828" cy="382577"/>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smtClean="0"/>
                  <a:t>Analysis of hydraulic flocculators</a:t>
                </a:r>
              </a:p>
              <a:p>
                <a:pPr lvl="1"/>
                <a:r>
                  <a:rPr lang="en-US" sz="2400" i="1" dirty="0" smtClean="0"/>
                  <a:t>Vena </a:t>
                </a:r>
                <a:r>
                  <a:rPr lang="en-US" sz="2400" i="1" dirty="0" err="1" smtClean="0"/>
                  <a:t>contracta</a:t>
                </a:r>
                <a:endParaRPr lang="en-US" sz="2400" i="1" dirty="0" smtClean="0"/>
              </a:p>
              <a:p>
                <a:pPr lvl="1"/>
                <a:r>
                  <a:rPr lang="en-US" sz="2400" dirty="0" smtClean="0"/>
                  <a:t>Head loss per bend</a:t>
                </a:r>
              </a:p>
              <a:p>
                <a:pPr lvl="1"/>
                <a:r>
                  <a:rPr lang="en-US" sz="2400" dirty="0" smtClean="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smtClean="0"/>
                  <a:t>=5</a:t>
                </a:r>
              </a:p>
              <a:p>
                <a:r>
                  <a:rPr lang="en-US" sz="2800" dirty="0" smtClean="0"/>
                  <a:t>Flocculator Design</a:t>
                </a:r>
              </a:p>
              <a:p>
                <a:pPr lvl="1"/>
                <a:r>
                  <a:rPr lang="en-US" sz="2400" dirty="0" smtClean="0"/>
                  <a:t>Head loss, collision potential, residence time</a:t>
                </a:r>
              </a:p>
              <a:p>
                <a:pPr lvl="1"/>
                <a:r>
                  <a:rPr lang="en-US" sz="2400" dirty="0" smtClean="0"/>
                  <a:t>Geometry of a baffle space to obtain desired energy dissipation rate</a:t>
                </a:r>
              </a:p>
              <a:p>
                <a:pPr lvl="1"/>
                <a:endParaRPr lang="en-US" sz="2400" dirty="0" smtClean="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smtClean="0"/>
              <a:t>Viscous Collision Potential per Flow Expansion (the detailed perspective)</a:t>
            </a:r>
            <a:endParaRPr lang="en-US" sz="4000" dirty="0"/>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smtClean="0"/>
              <a:t>Collision potential for one flow expansion</a:t>
            </a:r>
            <a:endParaRPr lang="en-US" sz="2400" dirty="0"/>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smtClean="0"/>
              <a:t>Energy dissipation rate is energy loss per time</a:t>
            </a:r>
            <a:endParaRPr lang="en-US" sz="2400" dirty="0"/>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smtClean="0"/>
              <a:t>Collision potential is a function of velocity. This suggests that a flocculator would perform poorly if the flow rate was decreased. I don’t know if anyone has ever demonstrated that!</a:t>
            </a:r>
            <a:endParaRPr lang="en-US" sz="2400" dirty="0"/>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smtClean="0"/>
              <a:t>Hydraulic residence time for one expansion zone</a:t>
            </a:r>
            <a:endParaRPr lang="en-US" sz="2400" dirty="0"/>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smtClean="0"/>
              <a:t>These are the average velocities through the expanded flow area</a:t>
            </a:r>
            <a:endParaRPr lang="en-US" sz="1600" dirty="0"/>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stCxn id="6" idx="1"/>
          </p:cNvCxnSpPr>
          <p:nvPr/>
        </p:nvCxnSpPr>
        <p:spPr bwMode="auto">
          <a:xfrm rot="10800000" flipV="1">
            <a:off x="1318059" y="3102317"/>
            <a:ext cx="1479657" cy="93456"/>
          </a:xfrm>
          <a:prstGeom prst="bentConnector3">
            <a:avLst>
              <a:gd name="adj1" fmla="val 100107"/>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smtClean="0"/>
              <a:t>Height of one expansion zone (in a vertical flow flocculator)</a:t>
            </a:r>
            <a:endParaRPr lang="en-US" sz="1600" dirty="0"/>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96047" y="1824428"/>
            <a:ext cx="1446783" cy="363982"/>
          </a:xfrm>
          <a:prstGeom prst="rect">
            <a:avLst/>
          </a:prstGeom>
        </p:spPr>
      </p:pic>
      <p:pic>
        <p:nvPicPr>
          <p:cNvPr id="5" name="Picture 4"/>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46686" y="2374496"/>
            <a:ext cx="1020613" cy="391418"/>
          </a:xfrm>
          <a:prstGeom prst="rect">
            <a:avLst/>
          </a:prstGeom>
        </p:spPr>
      </p:pic>
      <p:pic>
        <p:nvPicPr>
          <p:cNvPr id="9" name="Picture 8"/>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273624" y="3240485"/>
            <a:ext cx="1668098" cy="448119"/>
          </a:xfrm>
          <a:prstGeom prst="rect">
            <a:avLst/>
          </a:prstGeom>
        </p:spPr>
      </p:pic>
      <p:pic>
        <p:nvPicPr>
          <p:cNvPr id="10" name="Picture 9"/>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5" y="4027474"/>
            <a:ext cx="2771019" cy="545058"/>
          </a:xfrm>
          <a:prstGeom prst="rect">
            <a:avLst/>
          </a:prstGeom>
        </p:spPr>
      </p:pic>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7" y="4825250"/>
            <a:ext cx="2116217" cy="545058"/>
          </a:xfrm>
          <a:prstGeom prst="rect">
            <a:avLst/>
          </a:prstGeom>
        </p:spPr>
      </p:pic>
      <p:pic>
        <p:nvPicPr>
          <p:cNvPr id="13" name="Picture 12"/>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5" y="5830030"/>
            <a:ext cx="2112559" cy="545058"/>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Almost Real Designs</a:t>
            </a:r>
            <a:br>
              <a:rPr lang="en-US" dirty="0" smtClean="0"/>
            </a:br>
            <a:r>
              <a:rPr lang="en-US" dirty="0" smtClean="0"/>
              <a:t>(Flocculator exit depth of 2 m)</a:t>
            </a:r>
            <a:endParaRPr lang="en-US" dirty="0"/>
          </a:p>
        </p:txBody>
      </p:sp>
      <p:sp>
        <p:nvSpPr>
          <p:cNvPr id="3" name="Content Placeholder 2"/>
          <p:cNvSpPr>
            <a:spLocks noGrp="1"/>
          </p:cNvSpPr>
          <p:nvPr>
            <p:ph idx="1"/>
          </p:nvPr>
        </p:nvSpPr>
        <p:spPr/>
        <p:txBody>
          <a:bodyPr/>
          <a:lstStyle/>
          <a:p>
            <a:r>
              <a:rPr lang="en-US" sz="2400" dirty="0" smtClean="0"/>
              <a:t>What sets maximum channel width?</a:t>
            </a:r>
          </a:p>
          <a:p>
            <a:r>
              <a:rPr lang="en-US" sz="2400" dirty="0" smtClean="0"/>
              <a:t>What sets minimum channel width?</a:t>
            </a:r>
          </a:p>
          <a:p>
            <a:r>
              <a:rPr lang="en-US" sz="2400" dirty="0" smtClean="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smtClean="0">
                <a:solidFill>
                  <a:srgbClr val="FF0000"/>
                </a:solidFill>
              </a:rPr>
              <a:t>Human hip</a:t>
            </a:r>
            <a:endParaRPr lang="en-US" sz="2000" dirty="0">
              <a:solidFill>
                <a:srgbClr val="FF0000"/>
              </a:solidFill>
            </a:endParaRP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smtClean="0">
                <a:solidFill>
                  <a:srgbClr val="FF0000"/>
                </a:solidFill>
              </a:rPr>
              <a:t>Sheet width</a:t>
            </a:r>
            <a:endParaRPr lang="en-US" sz="2000" dirty="0">
              <a:solidFill>
                <a:srgbClr val="FF0000"/>
              </a:solidFill>
            </a:endParaRP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smtClean="0">
                <a:solidFill>
                  <a:srgbClr val="FF0000"/>
                </a:solidFill>
              </a:rPr>
              <a:t>Number of channels</a:t>
            </a:r>
            <a:endParaRPr lang="en-US" sz="2000" dirty="0">
              <a:solidFill>
                <a:srgbClr val="FF0000"/>
              </a:solidFill>
            </a:endParaRP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smtClean="0">
                  <a:solidFill>
                    <a:srgbClr val="FF0000"/>
                  </a:solidFill>
                </a:rPr>
                <a:t>2</a:t>
              </a:r>
              <a:endParaRPr lang="en-US" dirty="0">
                <a:solidFill>
                  <a:srgbClr val="FF0000"/>
                </a:solidFill>
              </a:endParaRP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smtClean="0">
                  <a:solidFill>
                    <a:srgbClr val="FF0000"/>
                  </a:solidFill>
                </a:rPr>
                <a:t>3</a:t>
              </a:r>
              <a:endParaRPr lang="en-US" dirty="0">
                <a:solidFill>
                  <a:srgbClr val="FF0000"/>
                </a:solidFill>
              </a:endParaRP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smtClean="0">
                  <a:solidFill>
                    <a:srgbClr val="FF0000"/>
                  </a:solidFill>
                </a:rPr>
                <a:t>4</a:t>
              </a:r>
              <a:endParaRPr lang="en-US" dirty="0">
                <a:solidFill>
                  <a:srgbClr val="FF0000"/>
                </a:solidFill>
              </a:endParaRP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smtClean="0">
                  <a:solidFill>
                    <a:srgbClr val="FF0000"/>
                  </a:solidFill>
                </a:rPr>
                <a:t>5</a:t>
              </a:r>
              <a:endParaRPr lang="en-US" dirty="0">
                <a:solidFill>
                  <a:srgbClr val="FF0000"/>
                </a:solidFill>
              </a:endParaRP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smtClean="0"/>
              <a:t>Here we allowed odd number of channels</a:t>
            </a:r>
            <a:endParaRPr lang="en-US" sz="1800" dirty="0"/>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guidelines?</a:t>
            </a:r>
            <a:endParaRPr lang="en-US" dirty="0"/>
          </a:p>
        </p:txBody>
      </p:sp>
      <p:sp>
        <p:nvSpPr>
          <p:cNvPr id="3" name="Content Placeholder 2"/>
          <p:cNvSpPr>
            <a:spLocks noGrp="1"/>
          </p:cNvSpPr>
          <p:nvPr>
            <p:ph idx="1"/>
          </p:nvPr>
        </p:nvSpPr>
        <p:spPr>
          <a:xfrm>
            <a:off x="457199" y="1600200"/>
            <a:ext cx="2927445" cy="4525963"/>
          </a:xfrm>
        </p:spPr>
        <p:txBody>
          <a:bodyPr/>
          <a:lstStyle/>
          <a:p>
            <a:r>
              <a:rPr lang="en-US" dirty="0" smtClean="0"/>
              <a:t>Why does V increase with flow rate?</a:t>
            </a:r>
          </a:p>
          <a:p>
            <a:r>
              <a:rPr lang="en-US" dirty="0" smtClean="0"/>
              <a:t>Why does V increase in steps?</a:t>
            </a:r>
          </a:p>
          <a:p>
            <a:r>
              <a:rPr lang="en-US" dirty="0" smtClean="0"/>
              <a:t>Why does V remain constant above 70 L/s?</a:t>
            </a:r>
            <a:endParaRPr lang="en-US" dirty="0"/>
          </a:p>
        </p:txBody>
      </p:sp>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539334" y="2115251"/>
            <a:ext cx="3415816" cy="964833"/>
          </a:xfrm>
          <a:prstGeom prst="rect">
            <a:avLst/>
          </a:prstGeom>
        </p:spPr>
      </p:pic>
      <p:sp>
        <p:nvSpPr>
          <p:cNvPr id="6" name="Oval 5"/>
          <p:cNvSpPr/>
          <p:nvPr/>
        </p:nvSpPr>
        <p:spPr>
          <a:xfrm>
            <a:off x="7086600" y="2597666"/>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630334" y="3826116"/>
            <a:ext cx="3054522" cy="47921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Scaling </a:t>
            </a:r>
            <a:br>
              <a:rPr lang="en-US" dirty="0" smtClean="0"/>
            </a:br>
            <a:r>
              <a:rPr lang="en-US" dirty="0" smtClean="0"/>
              <a:t>(Design Engine version 7099)</a:t>
            </a:r>
            <a:endParaRPr lang="en-US" dirty="0"/>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smtClean="0"/>
              <a:t>50 L/s</a:t>
            </a:r>
          </a:p>
          <a:p>
            <a:r>
              <a:rPr lang="en-US" sz="2000" dirty="0" smtClean="0"/>
              <a:t>0.56 m wide channels</a:t>
            </a:r>
          </a:p>
          <a:p>
            <a:r>
              <a:rPr lang="en-US" sz="2000" dirty="0" smtClean="0"/>
              <a:t>6.68 m long</a:t>
            </a:r>
            <a:endParaRPr lang="en-US" sz="2000" dirty="0"/>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a:t>
            </a:r>
            <a:r>
              <a:rPr lang="en-US" sz="2000" dirty="0" smtClean="0"/>
              <a:t>0 L/s</a:t>
            </a:r>
          </a:p>
          <a:p>
            <a:r>
              <a:rPr lang="en-US" sz="2000" dirty="0" smtClean="0"/>
              <a:t>0.53 m wide channels</a:t>
            </a:r>
          </a:p>
          <a:p>
            <a:r>
              <a:rPr lang="en-US" sz="2000" dirty="0" smtClean="0"/>
              <a:t>4.33 m long</a:t>
            </a:r>
            <a:endParaRPr lang="en-US" sz="2000" dirty="0"/>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smtClean="0"/>
              <a:t>70 L/s</a:t>
            </a:r>
          </a:p>
          <a:p>
            <a:r>
              <a:rPr lang="en-US" sz="2000" dirty="0" smtClean="0"/>
              <a:t>0.72 m wide channels</a:t>
            </a:r>
          </a:p>
          <a:p>
            <a:r>
              <a:rPr lang="en-US" sz="2000" dirty="0" smtClean="0"/>
              <a:t>7.27 m long</a:t>
            </a:r>
            <a:endParaRPr lang="en-US" sz="2000" dirty="0"/>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smtClean="0"/>
              <a:t>20 L/s</a:t>
            </a:r>
          </a:p>
          <a:p>
            <a:r>
              <a:rPr lang="en-US" sz="2000" dirty="0" smtClean="0"/>
              <a:t>0.55 m wide channels</a:t>
            </a:r>
          </a:p>
          <a:p>
            <a:r>
              <a:rPr lang="en-US" sz="2000" dirty="0" smtClean="0"/>
              <a:t>5.90 m long</a:t>
            </a:r>
            <a:endParaRPr lang="en-US" sz="2000" dirty="0"/>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smtClean="0"/>
              <a:t>More details</a:t>
            </a:r>
            <a:endParaRPr lang="en-US" dirty="0"/>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smtClean="0"/>
              <a:t>The ports between channels should have the same cross sectional area as WS</a:t>
            </a:r>
          </a:p>
          <a:p>
            <a:pPr>
              <a:lnSpc>
                <a:spcPct val="80000"/>
              </a:lnSpc>
            </a:pPr>
            <a:r>
              <a:rPr lang="en-US" sz="2800" dirty="0" smtClean="0"/>
              <a:t>The number of chambers per canal (except in the last canal) is even – the number of baffles is odd</a:t>
            </a:r>
          </a:p>
          <a:p>
            <a:pPr>
              <a:lnSpc>
                <a:spcPct val="80000"/>
              </a:lnSpc>
            </a:pPr>
            <a:r>
              <a:rPr lang="en-US" sz="2800" dirty="0" smtClean="0"/>
              <a:t>The number of chambers in the last canal is odd – the number of baffles is even</a:t>
            </a:r>
          </a:p>
          <a:p>
            <a:pPr>
              <a:lnSpc>
                <a:spcPct val="80000"/>
              </a:lnSpc>
            </a:pPr>
            <a:r>
              <a:rPr lang="en-US" sz="2800" dirty="0" smtClean="0"/>
              <a:t>Why?</a:t>
            </a:r>
          </a:p>
          <a:p>
            <a:pPr>
              <a:lnSpc>
                <a:spcPct val="80000"/>
              </a:lnSpc>
            </a:pPr>
            <a:endParaRPr lang="en-US" sz="2800" dirty="0" smtClean="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smtClean="0"/>
              <a:t>Use a Pipe with orifices to make a flocculator for small flows (S=D)</a:t>
            </a:r>
            <a:endParaRPr lang="en-US" dirty="0"/>
          </a:p>
        </p:txBody>
      </p:sp>
      <p:graphicFrame>
        <p:nvGraphicFramePr>
          <p:cNvPr id="119831" name="Object 23"/>
          <p:cNvGraphicFramePr>
            <a:graphicFrameLocks noChangeAspect="1"/>
          </p:cNvGraphicFramePr>
          <p:nvPr>
            <p:extLst>
              <p:ext uri="{D42A27DB-BD31-4B8C-83A1-F6EECF244321}">
                <p14:modId xmlns:p14="http://schemas.microsoft.com/office/powerpoint/2010/main" val="119925841"/>
              </p:ext>
            </p:extLst>
          </p:nvPr>
        </p:nvGraphicFramePr>
        <p:xfrm>
          <a:off x="2780528" y="1717069"/>
          <a:ext cx="1485900" cy="838200"/>
        </p:xfrm>
        <a:graphic>
          <a:graphicData uri="http://schemas.openxmlformats.org/presentationml/2006/ole">
            <mc:AlternateContent xmlns:mc="http://schemas.openxmlformats.org/markup-compatibility/2006">
              <mc:Choice xmlns:v="urn:schemas-microsoft-com:vml" Requires="v">
                <p:oleObj spid="_x0000_s2251726" name="Equation" r:id="rId4" imgW="1485720" imgH="838080" progId="Equation.DSMT4">
                  <p:embed/>
                </p:oleObj>
              </mc:Choice>
              <mc:Fallback>
                <p:oleObj name="Equation" r:id="rId4" imgW="1485720" imgH="838080" progId="Equation.DSMT4">
                  <p:embed/>
                  <p:pic>
                    <p:nvPicPr>
                      <p:cNvPr id="0" name=""/>
                      <p:cNvPicPr>
                        <a:picLocks noChangeAspect="1" noChangeArrowheads="1"/>
                      </p:cNvPicPr>
                      <p:nvPr/>
                    </p:nvPicPr>
                    <p:blipFill>
                      <a:blip r:embed="rId5"/>
                      <a:srcRect/>
                      <a:stretch>
                        <a:fillRect/>
                      </a:stretch>
                    </p:blipFill>
                    <p:spPr bwMode="auto">
                      <a:xfrm>
                        <a:off x="2780528" y="1717069"/>
                        <a:ext cx="1485900" cy="838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160545448"/>
              </p:ext>
            </p:extLst>
          </p:nvPr>
        </p:nvGraphicFramePr>
        <p:xfrm>
          <a:off x="-3285343" y="2082573"/>
          <a:ext cx="1879600" cy="1447800"/>
        </p:xfrm>
        <a:graphic>
          <a:graphicData uri="http://schemas.openxmlformats.org/presentationml/2006/ole">
            <mc:AlternateContent xmlns:mc="http://schemas.openxmlformats.org/markup-compatibility/2006">
              <mc:Choice xmlns:v="urn:schemas-microsoft-com:vml" Requires="v">
                <p:oleObj spid="_x0000_s2251727" name="Equation" r:id="rId6" imgW="1879560" imgH="1447560" progId="Equation.DSMT4">
                  <p:embed/>
                </p:oleObj>
              </mc:Choice>
              <mc:Fallback>
                <p:oleObj name="Equation" r:id="rId6" imgW="1879560" imgH="14475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5343" y="2082573"/>
                        <a:ext cx="18796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Box 38"/>
          <p:cNvSpPr txBox="1"/>
          <p:nvPr/>
        </p:nvSpPr>
        <p:spPr>
          <a:xfrm>
            <a:off x="4335618" y="1862653"/>
            <a:ext cx="2040340" cy="523220"/>
          </a:xfrm>
          <a:prstGeom prst="rect">
            <a:avLst/>
          </a:prstGeom>
          <a:noFill/>
        </p:spPr>
        <p:txBody>
          <a:bodyPr wrap="square" rtlCol="0">
            <a:spAutoFit/>
          </a:bodyPr>
          <a:lstStyle/>
          <a:p>
            <a:r>
              <a:rPr lang="en-US" dirty="0" smtClean="0">
                <a:solidFill>
                  <a:srgbClr val="000000"/>
                </a:solidFill>
              </a:rPr>
              <a:t>Continuity</a:t>
            </a:r>
            <a:endParaRPr lang="en-US" dirty="0">
              <a:solidFill>
                <a:srgbClr val="000000"/>
              </a:solidFill>
            </a:endParaRPr>
          </a:p>
        </p:txBody>
      </p:sp>
      <p:graphicFrame>
        <p:nvGraphicFramePr>
          <p:cNvPr id="51" name="Object 25"/>
          <p:cNvGraphicFramePr>
            <a:graphicFrameLocks noChangeAspect="1"/>
          </p:cNvGraphicFramePr>
          <p:nvPr>
            <p:extLst>
              <p:ext uri="{D42A27DB-BD31-4B8C-83A1-F6EECF244321}">
                <p14:modId xmlns:p14="http://schemas.microsoft.com/office/powerpoint/2010/main" val="3770503781"/>
              </p:ext>
            </p:extLst>
          </p:nvPr>
        </p:nvGraphicFramePr>
        <p:xfrm>
          <a:off x="-4866541" y="4319374"/>
          <a:ext cx="2844801" cy="1168400"/>
        </p:xfrm>
        <a:graphic>
          <a:graphicData uri="http://schemas.openxmlformats.org/presentationml/2006/ole">
            <mc:AlternateContent xmlns:mc="http://schemas.openxmlformats.org/markup-compatibility/2006">
              <mc:Choice xmlns:v="urn:schemas-microsoft-com:vml" Requires="v">
                <p:oleObj spid="_x0000_s2251728" name="Equation" r:id="rId8" imgW="2844720" imgH="1168200" progId="Equation.DSMT4">
                  <p:embed/>
                </p:oleObj>
              </mc:Choice>
              <mc:Fallback>
                <p:oleObj name="Equation" r:id="rId8" imgW="2844720" imgH="1168200" progId="Equation.DSMT4">
                  <p:embed/>
                  <p:pic>
                    <p:nvPicPr>
                      <p:cNvPr id="0" name=""/>
                      <p:cNvPicPr>
                        <a:picLocks noChangeAspect="1" noChangeArrowheads="1"/>
                      </p:cNvPicPr>
                      <p:nvPr/>
                    </p:nvPicPr>
                    <p:blipFill>
                      <a:blip r:embed="rId9"/>
                      <a:srcRect/>
                      <a:stretch>
                        <a:fillRect/>
                      </a:stretch>
                    </p:blipFill>
                    <p:spPr bwMode="auto">
                      <a:xfrm>
                        <a:off x="-4866541" y="4319374"/>
                        <a:ext cx="2844801" cy="116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23"/>
          <p:cNvGraphicFramePr>
            <a:graphicFrameLocks noChangeAspect="1"/>
          </p:cNvGraphicFramePr>
          <p:nvPr>
            <p:extLst>
              <p:ext uri="{D42A27DB-BD31-4B8C-83A1-F6EECF244321}">
                <p14:modId xmlns:p14="http://schemas.microsoft.com/office/powerpoint/2010/main" val="652137328"/>
              </p:ext>
            </p:extLst>
          </p:nvPr>
        </p:nvGraphicFramePr>
        <p:xfrm>
          <a:off x="7010393" y="1868953"/>
          <a:ext cx="1765300" cy="419100"/>
        </p:xfrm>
        <a:graphic>
          <a:graphicData uri="http://schemas.openxmlformats.org/presentationml/2006/ole">
            <mc:AlternateContent xmlns:mc="http://schemas.openxmlformats.org/markup-compatibility/2006">
              <mc:Choice xmlns:v="urn:schemas-microsoft-com:vml" Requires="v">
                <p:oleObj spid="_x0000_s2251729" name="Equation" r:id="rId10" imgW="1765080" imgH="419040" progId="Equation.DSMT4">
                  <p:embed/>
                </p:oleObj>
              </mc:Choice>
              <mc:Fallback>
                <p:oleObj name="Equation" r:id="rId10" imgW="1765080" imgH="419040" progId="Equation.DSMT4">
                  <p:embed/>
                  <p:pic>
                    <p:nvPicPr>
                      <p:cNvPr id="0" name=""/>
                      <p:cNvPicPr>
                        <a:picLocks noChangeAspect="1" noChangeArrowheads="1"/>
                      </p:cNvPicPr>
                      <p:nvPr/>
                    </p:nvPicPr>
                    <p:blipFill>
                      <a:blip r:embed="rId11"/>
                      <a:srcRect/>
                      <a:stretch>
                        <a:fillRect/>
                      </a:stretch>
                    </p:blipFill>
                    <p:spPr bwMode="auto">
                      <a:xfrm>
                        <a:off x="7010393" y="1868953"/>
                        <a:ext cx="17653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88914339"/>
              </p:ext>
            </p:extLst>
          </p:nvPr>
        </p:nvGraphicFramePr>
        <p:xfrm>
          <a:off x="447847" y="1738340"/>
          <a:ext cx="1549400" cy="850900"/>
        </p:xfrm>
        <a:graphic>
          <a:graphicData uri="http://schemas.openxmlformats.org/presentationml/2006/ole">
            <mc:AlternateContent xmlns:mc="http://schemas.openxmlformats.org/markup-compatibility/2006">
              <mc:Choice xmlns:v="urn:schemas-microsoft-com:vml" Requires="v">
                <p:oleObj spid="_x0000_s2251730" name="Equation" r:id="rId12" imgW="1549080" imgH="850680" progId="Equation.DSMT4">
                  <p:embed/>
                </p:oleObj>
              </mc:Choice>
              <mc:Fallback>
                <p:oleObj name="Equation" r:id="rId12" imgW="1549080" imgH="850680" progId="Equation.DSMT4">
                  <p:embed/>
                  <p:pic>
                    <p:nvPicPr>
                      <p:cNvPr id="0" name="Object 25"/>
                      <p:cNvPicPr>
                        <a:picLocks noChangeAspect="1" noChangeArrowheads="1"/>
                      </p:cNvPicPr>
                      <p:nvPr/>
                    </p:nvPicPr>
                    <p:blipFill>
                      <a:blip r:embed="rId13"/>
                      <a:srcRect/>
                      <a:stretch>
                        <a:fillRect/>
                      </a:stretch>
                    </p:blipFill>
                    <p:spPr bwMode="auto">
                      <a:xfrm>
                        <a:off x="447847" y="1738340"/>
                        <a:ext cx="1549400"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879129679"/>
              </p:ext>
            </p:extLst>
          </p:nvPr>
        </p:nvGraphicFramePr>
        <p:xfrm>
          <a:off x="148067" y="3464971"/>
          <a:ext cx="3492501" cy="1028700"/>
        </p:xfrm>
        <a:graphic>
          <a:graphicData uri="http://schemas.openxmlformats.org/presentationml/2006/ole">
            <mc:AlternateContent xmlns:mc="http://schemas.openxmlformats.org/markup-compatibility/2006">
              <mc:Choice xmlns:v="urn:schemas-microsoft-com:vml" Requires="v">
                <p:oleObj spid="_x0000_s2251731" name="Equation" r:id="rId14" imgW="3492360" imgH="1028520" progId="Equation.DSMT4">
                  <p:embed/>
                </p:oleObj>
              </mc:Choice>
              <mc:Fallback>
                <p:oleObj name="Equation" r:id="rId14" imgW="3492360" imgH="1028520" progId="Equation.DSMT4">
                  <p:embed/>
                  <p:pic>
                    <p:nvPicPr>
                      <p:cNvPr id="0" name=""/>
                      <p:cNvPicPr>
                        <a:picLocks noChangeAspect="1" noChangeArrowheads="1"/>
                      </p:cNvPicPr>
                      <p:nvPr/>
                    </p:nvPicPr>
                    <p:blipFill>
                      <a:blip r:embed="rId15"/>
                      <a:srcRect/>
                      <a:stretch>
                        <a:fillRect/>
                      </a:stretch>
                    </p:blipFill>
                    <p:spPr bwMode="auto">
                      <a:xfrm>
                        <a:off x="148067" y="3464971"/>
                        <a:ext cx="3492501" cy="1028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49691630"/>
              </p:ext>
            </p:extLst>
          </p:nvPr>
        </p:nvGraphicFramePr>
        <p:xfrm>
          <a:off x="212681" y="5011524"/>
          <a:ext cx="3429000" cy="1155700"/>
        </p:xfrm>
        <a:graphic>
          <a:graphicData uri="http://schemas.openxmlformats.org/presentationml/2006/ole">
            <mc:AlternateContent xmlns:mc="http://schemas.openxmlformats.org/markup-compatibility/2006">
              <mc:Choice xmlns:v="urn:schemas-microsoft-com:vml" Requires="v">
                <p:oleObj spid="_x0000_s2251732" name="Equation" r:id="rId16" imgW="3429000" imgH="1155600" progId="Equation.DSMT4">
                  <p:embed/>
                </p:oleObj>
              </mc:Choice>
              <mc:Fallback>
                <p:oleObj name="Equation" r:id="rId16" imgW="3429000" imgH="1155600" progId="Equation.DSMT4">
                  <p:embed/>
                  <p:pic>
                    <p:nvPicPr>
                      <p:cNvPr id="0" name=""/>
                      <p:cNvPicPr>
                        <a:picLocks noChangeAspect="1" noChangeArrowheads="1"/>
                      </p:cNvPicPr>
                      <p:nvPr/>
                    </p:nvPicPr>
                    <p:blipFill>
                      <a:blip r:embed="rId17"/>
                      <a:srcRect/>
                      <a:stretch>
                        <a:fillRect/>
                      </a:stretch>
                    </p:blipFill>
                    <p:spPr bwMode="auto">
                      <a:xfrm>
                        <a:off x="212681" y="5011524"/>
                        <a:ext cx="3429000" cy="1155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smtClean="0"/>
              <a:t>Here we use </a:t>
            </a:r>
            <a:r>
              <a:rPr lang="en-US" sz="2000" dirty="0" err="1" smtClean="0"/>
              <a:t>Ke</a:t>
            </a:r>
            <a:r>
              <a:rPr lang="en-US" sz="2000" dirty="0" smtClean="0"/>
              <a:t> from typical baffled flocculators and H/S of 6 to minimize number of </a:t>
            </a:r>
            <a:r>
              <a:rPr lang="en-US" sz="2000" dirty="0" smtClean="0"/>
              <a:t>chips required. </a:t>
            </a:r>
            <a:r>
              <a:rPr lang="en-US" sz="2000" dirty="0" smtClean="0"/>
              <a:t>Round up to </a:t>
            </a:r>
            <a:r>
              <a:rPr lang="en-US" sz="2000" dirty="0" smtClean="0"/>
              <a:t>nearest inner pipe diameter? Or round down to get higher velocities to prevent sedimentation?</a:t>
            </a:r>
            <a:endParaRPr lang="en-US" sz="2000" dirty="0"/>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smtClean="0"/>
                <a:t>D</a:t>
              </a:r>
              <a:r>
                <a:rPr lang="en-US" sz="2400" baseline="-25000" dirty="0" err="1" smtClean="0"/>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smtClean="0"/>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smtClean="0"/>
                <a:t>D</a:t>
              </a:r>
              <a:r>
                <a:rPr lang="en-US" baseline="-25000" dirty="0" err="1" smtClean="0"/>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4107560715"/>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51733" name="Equation" r:id="rId18" imgW="431640" imgH="419040" progId="Equation.DSMT4">
                    <p:embed/>
                  </p:oleObj>
                </mc:Choice>
                <mc:Fallback>
                  <p:oleObj name="Equation" r:id="rId18" imgW="431640" imgH="41904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smtClean="0"/>
              <a:t>Here we assume that S is like D</a:t>
            </a:r>
            <a:endParaRPr lang="en-US" dirty="0"/>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the orifice diameter</a:t>
            </a:r>
            <a:endParaRPr lang="en-US" dirty="0"/>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a:t>
            </a:r>
            <a:r>
              <a:rPr lang="en-US" dirty="0" smtClean="0"/>
              <a:t>calculate</a:t>
            </a:r>
          </a:p>
          <a:p>
            <a:pPr lvl="1"/>
            <a:r>
              <a:rPr lang="en-US" i="1" dirty="0" smtClean="0"/>
              <a:t>Vena </a:t>
            </a:r>
            <a:r>
              <a:rPr lang="en-US" i="1" dirty="0" err="1" smtClean="0"/>
              <a:t>contracta</a:t>
            </a:r>
            <a:r>
              <a:rPr lang="en-US" i="1" dirty="0" smtClean="0"/>
              <a:t> </a:t>
            </a:r>
            <a:r>
              <a:rPr lang="en-US" dirty="0" smtClean="0"/>
              <a:t>may not be as severe for orifices that are close to the inner diameter of the pipe</a:t>
            </a:r>
          </a:p>
          <a:p>
            <a:pPr lvl="1"/>
            <a:r>
              <a:rPr lang="en-US" dirty="0" smtClean="0"/>
              <a:t>Insufficient length for full expansion before next orifice</a:t>
            </a:r>
            <a:endParaRPr lang="en-US" dirty="0"/>
          </a:p>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281595856"/>
              </p:ext>
            </p:extLst>
          </p:nvPr>
        </p:nvGraphicFramePr>
        <p:xfrm>
          <a:off x="257639" y="1699215"/>
          <a:ext cx="3009900" cy="1028700"/>
        </p:xfrm>
        <a:graphic>
          <a:graphicData uri="http://schemas.openxmlformats.org/presentationml/2006/ole">
            <mc:AlternateContent xmlns:mc="http://schemas.openxmlformats.org/markup-compatibility/2006">
              <mc:Choice xmlns:v="urn:schemas-microsoft-com:vml" Requires="v">
                <p:oleObj spid="_x0000_s2263163" name="Equation" r:id="rId3" imgW="3009600" imgH="1028520" progId="Equation.DSMT4">
                  <p:embed/>
                </p:oleObj>
              </mc:Choice>
              <mc:Fallback>
                <p:oleObj name="Equation" r:id="rId3" imgW="3009600" imgH="102852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39" y="1699215"/>
                        <a:ext cx="30099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684717359"/>
              </p:ext>
            </p:extLst>
          </p:nvPr>
        </p:nvGraphicFramePr>
        <p:xfrm>
          <a:off x="4871781" y="1710552"/>
          <a:ext cx="3365500" cy="1130300"/>
        </p:xfrm>
        <a:graphic>
          <a:graphicData uri="http://schemas.openxmlformats.org/presentationml/2006/ole">
            <mc:AlternateContent xmlns:mc="http://schemas.openxmlformats.org/markup-compatibility/2006">
              <mc:Choice xmlns:v="urn:schemas-microsoft-com:vml" Requires="v">
                <p:oleObj spid="_x0000_s2263164" name="Equation" r:id="rId5" imgW="3365280" imgH="1130040" progId="Equation.DSMT4">
                  <p:embed/>
                </p:oleObj>
              </mc:Choice>
              <mc:Fallback>
                <p:oleObj name="Equation" r:id="rId5" imgW="3365280" imgH="1130040" progId="Equation.DSMT4">
                  <p:embed/>
                  <p:pic>
                    <p:nvPicPr>
                      <p:cNvPr id="0" name=""/>
                      <p:cNvPicPr>
                        <a:picLocks noChangeAspect="1" noChangeArrowheads="1"/>
                      </p:cNvPicPr>
                      <p:nvPr/>
                    </p:nvPicPr>
                    <p:blipFill>
                      <a:blip r:embed="rId6"/>
                      <a:srcRect/>
                      <a:stretch>
                        <a:fillRect/>
                      </a:stretch>
                    </p:blipFill>
                    <p:spPr bwMode="auto">
                      <a:xfrm>
                        <a:off x="4871781" y="1710552"/>
                        <a:ext cx="33655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smtClean="0"/>
              <a:t>We need to estimate </a:t>
            </a:r>
            <a:r>
              <a:rPr lang="en-US" dirty="0" err="1" smtClean="0"/>
              <a:t>Ke</a:t>
            </a:r>
            <a:r>
              <a:rPr lang="en-US" dirty="0"/>
              <a:t>!</a:t>
            </a:r>
            <a:r>
              <a:rPr lang="en-US" smtClean="0"/>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a:t>
            </a:r>
            <a:r>
              <a:rPr lang="en-US" sz="3200" dirty="0" smtClean="0"/>
              <a:t>diameter using the </a:t>
            </a:r>
            <a:r>
              <a:rPr lang="en-US" sz="3200" dirty="0" smtClean="0"/>
              <a:t>required </a:t>
            </a:r>
            <a:r>
              <a:rPr lang="en-US" sz="3200" dirty="0" smtClean="0"/>
              <a:t>value of </a:t>
            </a:r>
            <a:r>
              <a:rPr lang="en-US" sz="3200" dirty="0" err="1" smtClean="0"/>
              <a:t>Ke</a:t>
            </a:r>
            <a:r>
              <a:rPr lang="en-US" sz="3200" dirty="0" smtClean="0"/>
              <a:t> given the actual pipe ID</a:t>
            </a:r>
            <a:endParaRPr lang="en-US" sz="3200" dirty="0"/>
          </a:p>
        </p:txBody>
      </p:sp>
      <p:graphicFrame>
        <p:nvGraphicFramePr>
          <p:cNvPr id="6" name="Object 5"/>
          <p:cNvGraphicFramePr>
            <a:graphicFrameLocks noChangeAspect="1"/>
          </p:cNvGraphicFramePr>
          <p:nvPr>
            <p:extLst>
              <p:ext uri="{D42A27DB-BD31-4B8C-83A1-F6EECF244321}">
                <p14:modId xmlns:p14="http://schemas.microsoft.com/office/powerpoint/2010/main" val="1680171381"/>
              </p:ext>
            </p:extLst>
          </p:nvPr>
        </p:nvGraphicFramePr>
        <p:xfrm>
          <a:off x="838200" y="1722184"/>
          <a:ext cx="1765300" cy="419100"/>
        </p:xfrm>
        <a:graphic>
          <a:graphicData uri="http://schemas.openxmlformats.org/presentationml/2006/ole">
            <mc:AlternateContent xmlns:mc="http://schemas.openxmlformats.org/markup-compatibility/2006">
              <mc:Choice xmlns:v="urn:schemas-microsoft-com:vml" Requires="v">
                <p:oleObj spid="_x0000_s2264430" name="Equation" r:id="rId4" imgW="1765080" imgH="419040" progId="Equation.DSMT4">
                  <p:embed/>
                </p:oleObj>
              </mc:Choice>
              <mc:Fallback>
                <p:oleObj name="Equation" r:id="rId4" imgW="1765080" imgH="419040" progId="Equation.DSMT4">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722184"/>
                        <a:ext cx="17653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74104061"/>
              </p:ext>
            </p:extLst>
          </p:nvPr>
        </p:nvGraphicFramePr>
        <p:xfrm>
          <a:off x="7647686" y="1614742"/>
          <a:ext cx="987425" cy="595312"/>
        </p:xfrm>
        <a:graphic>
          <a:graphicData uri="http://schemas.openxmlformats.org/presentationml/2006/ole">
            <mc:AlternateContent xmlns:mc="http://schemas.openxmlformats.org/markup-compatibility/2006">
              <mc:Choice xmlns:v="urn:schemas-microsoft-com:vml" Requires="v">
                <p:oleObj spid="_x0000_s2264431" name="Equation" r:id="rId6" imgW="1371600" imgH="825480" progId="Equation.DSMT4">
                  <p:embed/>
                </p:oleObj>
              </mc:Choice>
              <mc:Fallback>
                <p:oleObj name="Equation" r:id="rId6" imgW="1371600" imgH="82548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7686" y="1614742"/>
                        <a:ext cx="9874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60036469"/>
              </p:ext>
            </p:extLst>
          </p:nvPr>
        </p:nvGraphicFramePr>
        <p:xfrm>
          <a:off x="594487" y="3133027"/>
          <a:ext cx="852488" cy="552450"/>
        </p:xfrm>
        <a:graphic>
          <a:graphicData uri="http://schemas.openxmlformats.org/presentationml/2006/ole">
            <mc:AlternateContent xmlns:mc="http://schemas.openxmlformats.org/markup-compatibility/2006">
              <mc:Choice xmlns:v="urn:schemas-microsoft-com:vml" Requires="v">
                <p:oleObj spid="_x0000_s2264432" name="Equation" r:id="rId8" imgW="1231560" imgH="799920" progId="Equation.DSMT4">
                  <p:embed/>
                </p:oleObj>
              </mc:Choice>
              <mc:Fallback>
                <p:oleObj name="Equation" r:id="rId8" imgW="1231560" imgH="79992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487" y="3133027"/>
                        <a:ext cx="85248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smtClean="0"/>
              <a:t>Need to find actual </a:t>
            </a:r>
            <a:r>
              <a:rPr lang="en-US" sz="2000" dirty="0" err="1" smtClean="0"/>
              <a:t>Ke</a:t>
            </a:r>
            <a:r>
              <a:rPr lang="en-US" sz="2000" dirty="0" smtClean="0"/>
              <a:t> given </a:t>
            </a:r>
            <a:r>
              <a:rPr lang="en-US" sz="2000" dirty="0" smtClean="0"/>
              <a:t>actual pipe </a:t>
            </a:r>
            <a:r>
              <a:rPr lang="en-US" sz="2000" dirty="0" smtClean="0"/>
              <a:t>diameter to develop target </a:t>
            </a:r>
            <a:r>
              <a:rPr lang="en-US" sz="2000" dirty="0" smtClean="0"/>
              <a:t>G. The actual </a:t>
            </a:r>
            <a:r>
              <a:rPr lang="en-US" sz="2000" dirty="0" err="1" smtClean="0"/>
              <a:t>Ke</a:t>
            </a:r>
            <a:r>
              <a:rPr lang="en-US" sz="2000" dirty="0" smtClean="0"/>
              <a:t> will increase to get the same head loss given the slower velocity in the larger diameter pipe.</a:t>
            </a:r>
            <a:endParaRPr lang="en-US" sz="2000" dirty="0"/>
          </a:p>
        </p:txBody>
      </p:sp>
      <p:graphicFrame>
        <p:nvGraphicFramePr>
          <p:cNvPr id="10" name="Object 9"/>
          <p:cNvGraphicFramePr>
            <a:graphicFrameLocks noChangeAspect="1"/>
          </p:cNvGraphicFramePr>
          <p:nvPr>
            <p:extLst>
              <p:ext uri="{D42A27DB-BD31-4B8C-83A1-F6EECF244321}">
                <p14:modId xmlns:p14="http://schemas.microsoft.com/office/powerpoint/2010/main" val="3693119331"/>
              </p:ext>
            </p:extLst>
          </p:nvPr>
        </p:nvGraphicFramePr>
        <p:xfrm>
          <a:off x="384493" y="3804031"/>
          <a:ext cx="1431925" cy="631825"/>
        </p:xfrm>
        <a:graphic>
          <a:graphicData uri="http://schemas.openxmlformats.org/presentationml/2006/ole">
            <mc:AlternateContent xmlns:mc="http://schemas.openxmlformats.org/markup-compatibility/2006">
              <mc:Choice xmlns:v="urn:schemas-microsoft-com:vml" Requires="v">
                <p:oleObj spid="_x0000_s2264433" name="Equation" r:id="rId10" imgW="2070000" imgH="914400" progId="Equation.DSMT4">
                  <p:embed/>
                </p:oleObj>
              </mc:Choice>
              <mc:Fallback>
                <p:oleObj name="Equation" r:id="rId10" imgW="2070000" imgH="914400" progId="Equation.DSMT4">
                  <p:embed/>
                  <p:pic>
                    <p:nvPicPr>
                      <p:cNvPr id="0" name=""/>
                      <p:cNvPicPr>
                        <a:picLocks noChangeAspect="1" noChangeArrowheads="1"/>
                      </p:cNvPicPr>
                      <p:nvPr/>
                    </p:nvPicPr>
                    <p:blipFill>
                      <a:blip r:embed="rId11"/>
                      <a:srcRect/>
                      <a:stretch>
                        <a:fillRect/>
                      </a:stretch>
                    </p:blipFill>
                    <p:spPr bwMode="auto">
                      <a:xfrm>
                        <a:off x="384493" y="3804031"/>
                        <a:ext cx="14319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825516246"/>
              </p:ext>
            </p:extLst>
          </p:nvPr>
        </p:nvGraphicFramePr>
        <p:xfrm>
          <a:off x="260858" y="4712272"/>
          <a:ext cx="3602038" cy="631825"/>
        </p:xfrm>
        <a:graphic>
          <a:graphicData uri="http://schemas.openxmlformats.org/presentationml/2006/ole">
            <mc:AlternateContent xmlns:mc="http://schemas.openxmlformats.org/markup-compatibility/2006">
              <mc:Choice xmlns:v="urn:schemas-microsoft-com:vml" Requires="v">
                <p:oleObj spid="_x0000_s2264434" name="Equation" r:id="rId12" imgW="5206680" imgH="914400" progId="Equation.DSMT4">
                  <p:embed/>
                </p:oleObj>
              </mc:Choice>
              <mc:Fallback>
                <p:oleObj name="Equation" r:id="rId12" imgW="5206680" imgH="914400" progId="Equation.DSMT4">
                  <p:embed/>
                  <p:pic>
                    <p:nvPicPr>
                      <p:cNvPr id="0" name=""/>
                      <p:cNvPicPr>
                        <a:picLocks noChangeAspect="1" noChangeArrowheads="1"/>
                      </p:cNvPicPr>
                      <p:nvPr/>
                    </p:nvPicPr>
                    <p:blipFill>
                      <a:blip r:embed="rId13"/>
                      <a:srcRect/>
                      <a:stretch>
                        <a:fillRect/>
                      </a:stretch>
                    </p:blipFill>
                    <p:spPr bwMode="auto">
                      <a:xfrm>
                        <a:off x="260858" y="4712272"/>
                        <a:ext cx="36020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456277920"/>
              </p:ext>
            </p:extLst>
          </p:nvPr>
        </p:nvGraphicFramePr>
        <p:xfrm>
          <a:off x="4723626" y="4709414"/>
          <a:ext cx="1968500" cy="596900"/>
        </p:xfrm>
        <a:graphic>
          <a:graphicData uri="http://schemas.openxmlformats.org/presentationml/2006/ole">
            <mc:AlternateContent xmlns:mc="http://schemas.openxmlformats.org/markup-compatibility/2006">
              <mc:Choice xmlns:v="urn:schemas-microsoft-com:vml" Requires="v">
                <p:oleObj spid="_x0000_s2264435" name="Equation" r:id="rId14" imgW="2844720" imgH="863280" progId="Equation.DSMT4">
                  <p:embed/>
                </p:oleObj>
              </mc:Choice>
              <mc:Fallback>
                <p:oleObj name="Equation" r:id="rId14" imgW="2844720" imgH="863280" progId="Equation.DSMT4">
                  <p:embed/>
                  <p:pic>
                    <p:nvPicPr>
                      <p:cNvPr id="0" name=""/>
                      <p:cNvPicPr>
                        <a:picLocks noChangeAspect="1" noChangeArrowheads="1"/>
                      </p:cNvPicPr>
                      <p:nvPr/>
                    </p:nvPicPr>
                    <p:blipFill>
                      <a:blip r:embed="rId15"/>
                      <a:srcRect/>
                      <a:stretch>
                        <a:fillRect/>
                      </a:stretch>
                    </p:blipFill>
                    <p:spPr bwMode="auto">
                      <a:xfrm>
                        <a:off x="4723626" y="4709414"/>
                        <a:ext cx="1968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p:cNvSpPr txBox="1"/>
          <p:nvPr/>
        </p:nvSpPr>
        <p:spPr>
          <a:xfrm>
            <a:off x="2642616" y="3300984"/>
            <a:ext cx="5758308" cy="523220"/>
          </a:xfrm>
          <a:prstGeom prst="rect">
            <a:avLst/>
          </a:prstGeom>
          <a:noFill/>
        </p:spPr>
        <p:txBody>
          <a:bodyPr wrap="none" rtlCol="0">
            <a:spAutoFit/>
          </a:bodyPr>
          <a:lstStyle/>
          <a:p>
            <a:r>
              <a:rPr lang="en-US" dirty="0" smtClean="0"/>
              <a:t>Replace residence time with volume/Q</a:t>
            </a:r>
            <a:endParaRPr lang="en-US" dirty="0"/>
          </a:p>
        </p:txBody>
      </p:sp>
      <p:graphicFrame>
        <p:nvGraphicFramePr>
          <p:cNvPr id="14" name="Object 13"/>
          <p:cNvGraphicFramePr>
            <a:graphicFrameLocks noChangeAspect="1"/>
          </p:cNvGraphicFramePr>
          <p:nvPr>
            <p:extLst>
              <p:ext uri="{D42A27DB-BD31-4B8C-83A1-F6EECF244321}">
                <p14:modId xmlns:p14="http://schemas.microsoft.com/office/powerpoint/2010/main" val="2239411"/>
              </p:ext>
            </p:extLst>
          </p:nvPr>
        </p:nvGraphicFramePr>
        <p:xfrm>
          <a:off x="2354263" y="3854450"/>
          <a:ext cx="1528762" cy="596900"/>
        </p:xfrm>
        <a:graphic>
          <a:graphicData uri="http://schemas.openxmlformats.org/presentationml/2006/ole">
            <mc:AlternateContent xmlns:mc="http://schemas.openxmlformats.org/markup-compatibility/2006">
              <mc:Choice xmlns:v="urn:schemas-microsoft-com:vml" Requires="v">
                <p:oleObj spid="_x0000_s2264436" name="Equation" r:id="rId16" imgW="2209680" imgH="863280" progId="Equation.DSMT4">
                  <p:embed/>
                </p:oleObj>
              </mc:Choice>
              <mc:Fallback>
                <p:oleObj name="Equation" r:id="rId16" imgW="2209680" imgH="863280" progId="Equation.DSMT4">
                  <p:embed/>
                  <p:pic>
                    <p:nvPicPr>
                      <p:cNvPr id="0" name=""/>
                      <p:cNvPicPr>
                        <a:picLocks noChangeAspect="1" noChangeArrowheads="1"/>
                      </p:cNvPicPr>
                      <p:nvPr/>
                    </p:nvPicPr>
                    <p:blipFill>
                      <a:blip r:embed="rId17"/>
                      <a:srcRect/>
                      <a:stretch>
                        <a:fillRect/>
                      </a:stretch>
                    </p:blipFill>
                    <p:spPr bwMode="auto">
                      <a:xfrm>
                        <a:off x="2354263" y="3854450"/>
                        <a:ext cx="152876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 name="Object 2"/>
          <p:cNvGraphicFramePr>
            <a:graphicFrameLocks noChangeAspect="1"/>
          </p:cNvGraphicFramePr>
          <p:nvPr>
            <p:extLst>
              <p:ext uri="{D42A27DB-BD31-4B8C-83A1-F6EECF244321}">
                <p14:modId xmlns:p14="http://schemas.microsoft.com/office/powerpoint/2010/main" val="3581494457"/>
              </p:ext>
            </p:extLst>
          </p:nvPr>
        </p:nvGraphicFramePr>
        <p:xfrm>
          <a:off x="200914" y="5524373"/>
          <a:ext cx="3365500" cy="1130300"/>
        </p:xfrm>
        <a:graphic>
          <a:graphicData uri="http://schemas.openxmlformats.org/presentationml/2006/ole">
            <mc:AlternateContent xmlns:mc="http://schemas.openxmlformats.org/markup-compatibility/2006">
              <mc:Choice xmlns:v="urn:schemas-microsoft-com:vml" Requires="v">
                <p:oleObj spid="_x0000_s2264437" name="Equation" r:id="rId18" imgW="3365280" imgH="1130040" progId="Equation.DSMT4">
                  <p:embed/>
                </p:oleObj>
              </mc:Choice>
              <mc:Fallback>
                <p:oleObj name="Equation" r:id="rId18" imgW="3365280" imgH="1130040" progId="Equation.DSMT4">
                  <p:embed/>
                  <p:pic>
                    <p:nvPicPr>
                      <p:cNvPr id="0" name="Object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914" y="5524373"/>
                        <a:ext cx="33655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smtClean="0"/>
              <a:t>Use a Pipe with orifices to make a flocculator for small flows (H=D)</a:t>
            </a:r>
            <a:endParaRPr lang="en-US" dirty="0"/>
          </a:p>
        </p:txBody>
      </p:sp>
      <p:graphicFrame>
        <p:nvGraphicFramePr>
          <p:cNvPr id="119831" name="Object 23"/>
          <p:cNvGraphicFramePr>
            <a:graphicFrameLocks noChangeAspect="1"/>
          </p:cNvGraphicFramePr>
          <p:nvPr>
            <p:extLst>
              <p:ext uri="{D42A27DB-BD31-4B8C-83A1-F6EECF244321}">
                <p14:modId xmlns:p14="http://schemas.microsoft.com/office/powerpoint/2010/main" val="3815505770"/>
              </p:ext>
            </p:extLst>
          </p:nvPr>
        </p:nvGraphicFramePr>
        <p:xfrm>
          <a:off x="2780528" y="1717069"/>
          <a:ext cx="1485900" cy="838200"/>
        </p:xfrm>
        <a:graphic>
          <a:graphicData uri="http://schemas.openxmlformats.org/presentationml/2006/ole">
            <mc:AlternateContent xmlns:mc="http://schemas.openxmlformats.org/markup-compatibility/2006">
              <mc:Choice xmlns:v="urn:schemas-microsoft-com:vml" Requires="v">
                <p:oleObj spid="_x0000_s2266434" name="Equation" r:id="rId4" imgW="1485720" imgH="838080" progId="Equation.DSMT4">
                  <p:embed/>
                </p:oleObj>
              </mc:Choice>
              <mc:Fallback>
                <p:oleObj name="Equation" r:id="rId4" imgW="1485720" imgH="838080" progId="Equation.DSMT4">
                  <p:embed/>
                  <p:pic>
                    <p:nvPicPr>
                      <p:cNvPr id="0" name=""/>
                      <p:cNvPicPr>
                        <a:picLocks noChangeAspect="1" noChangeArrowheads="1"/>
                      </p:cNvPicPr>
                      <p:nvPr/>
                    </p:nvPicPr>
                    <p:blipFill>
                      <a:blip r:embed="rId5"/>
                      <a:srcRect/>
                      <a:stretch>
                        <a:fillRect/>
                      </a:stretch>
                    </p:blipFill>
                    <p:spPr bwMode="auto">
                      <a:xfrm>
                        <a:off x="2780528" y="1717069"/>
                        <a:ext cx="1485900" cy="838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753862876"/>
              </p:ext>
            </p:extLst>
          </p:nvPr>
        </p:nvGraphicFramePr>
        <p:xfrm>
          <a:off x="-3285343" y="2082573"/>
          <a:ext cx="1879600" cy="1447800"/>
        </p:xfrm>
        <a:graphic>
          <a:graphicData uri="http://schemas.openxmlformats.org/presentationml/2006/ole">
            <mc:AlternateContent xmlns:mc="http://schemas.openxmlformats.org/markup-compatibility/2006">
              <mc:Choice xmlns:v="urn:schemas-microsoft-com:vml" Requires="v">
                <p:oleObj spid="_x0000_s2266435" name="Equation" r:id="rId6" imgW="1879560" imgH="1447560" progId="Equation.DSMT4">
                  <p:embed/>
                </p:oleObj>
              </mc:Choice>
              <mc:Fallback>
                <p:oleObj name="Equation" r:id="rId6" imgW="1879560" imgH="14475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5343" y="2082573"/>
                        <a:ext cx="18796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Box 38"/>
          <p:cNvSpPr txBox="1"/>
          <p:nvPr/>
        </p:nvSpPr>
        <p:spPr>
          <a:xfrm>
            <a:off x="4335618" y="1862653"/>
            <a:ext cx="2040340" cy="523220"/>
          </a:xfrm>
          <a:prstGeom prst="rect">
            <a:avLst/>
          </a:prstGeom>
          <a:noFill/>
        </p:spPr>
        <p:txBody>
          <a:bodyPr wrap="square" rtlCol="0">
            <a:spAutoFit/>
          </a:bodyPr>
          <a:lstStyle/>
          <a:p>
            <a:r>
              <a:rPr lang="en-US" dirty="0" smtClean="0">
                <a:solidFill>
                  <a:srgbClr val="000000"/>
                </a:solidFill>
              </a:rPr>
              <a:t>Continuity</a:t>
            </a:r>
            <a:endParaRPr lang="en-US" dirty="0">
              <a:solidFill>
                <a:srgbClr val="000000"/>
              </a:solidFill>
            </a:endParaRPr>
          </a:p>
        </p:txBody>
      </p:sp>
      <p:graphicFrame>
        <p:nvGraphicFramePr>
          <p:cNvPr id="51" name="Object 25"/>
          <p:cNvGraphicFramePr>
            <a:graphicFrameLocks noChangeAspect="1"/>
          </p:cNvGraphicFramePr>
          <p:nvPr>
            <p:extLst>
              <p:ext uri="{D42A27DB-BD31-4B8C-83A1-F6EECF244321}">
                <p14:modId xmlns:p14="http://schemas.microsoft.com/office/powerpoint/2010/main" val="2759110957"/>
              </p:ext>
            </p:extLst>
          </p:nvPr>
        </p:nvGraphicFramePr>
        <p:xfrm>
          <a:off x="-4866541" y="4319374"/>
          <a:ext cx="2844801" cy="1168400"/>
        </p:xfrm>
        <a:graphic>
          <a:graphicData uri="http://schemas.openxmlformats.org/presentationml/2006/ole">
            <mc:AlternateContent xmlns:mc="http://schemas.openxmlformats.org/markup-compatibility/2006">
              <mc:Choice xmlns:v="urn:schemas-microsoft-com:vml" Requires="v">
                <p:oleObj spid="_x0000_s2266436" name="Equation" r:id="rId8" imgW="2844720" imgH="1168200" progId="Equation.DSMT4">
                  <p:embed/>
                </p:oleObj>
              </mc:Choice>
              <mc:Fallback>
                <p:oleObj name="Equation" r:id="rId8" imgW="2844720" imgH="1168200" progId="Equation.DSMT4">
                  <p:embed/>
                  <p:pic>
                    <p:nvPicPr>
                      <p:cNvPr id="0" name=""/>
                      <p:cNvPicPr>
                        <a:picLocks noChangeAspect="1" noChangeArrowheads="1"/>
                      </p:cNvPicPr>
                      <p:nvPr/>
                    </p:nvPicPr>
                    <p:blipFill>
                      <a:blip r:embed="rId9"/>
                      <a:srcRect/>
                      <a:stretch>
                        <a:fillRect/>
                      </a:stretch>
                    </p:blipFill>
                    <p:spPr bwMode="auto">
                      <a:xfrm>
                        <a:off x="-4866541" y="4319374"/>
                        <a:ext cx="2844801" cy="116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23"/>
          <p:cNvGraphicFramePr>
            <a:graphicFrameLocks noChangeAspect="1"/>
          </p:cNvGraphicFramePr>
          <p:nvPr>
            <p:extLst>
              <p:ext uri="{D42A27DB-BD31-4B8C-83A1-F6EECF244321}">
                <p14:modId xmlns:p14="http://schemas.microsoft.com/office/powerpoint/2010/main" val="1911152320"/>
              </p:ext>
            </p:extLst>
          </p:nvPr>
        </p:nvGraphicFramePr>
        <p:xfrm>
          <a:off x="7264400" y="1868488"/>
          <a:ext cx="1257300" cy="419100"/>
        </p:xfrm>
        <a:graphic>
          <a:graphicData uri="http://schemas.openxmlformats.org/presentationml/2006/ole">
            <mc:AlternateContent xmlns:mc="http://schemas.openxmlformats.org/markup-compatibility/2006">
              <mc:Choice xmlns:v="urn:schemas-microsoft-com:vml" Requires="v">
                <p:oleObj spid="_x0000_s2266437" name="Equation" r:id="rId10" imgW="1257120" imgH="419040" progId="Equation.DSMT4">
                  <p:embed/>
                </p:oleObj>
              </mc:Choice>
              <mc:Fallback>
                <p:oleObj name="Equation" r:id="rId10" imgW="1257120" imgH="419040" progId="Equation.DSMT4">
                  <p:embed/>
                  <p:pic>
                    <p:nvPicPr>
                      <p:cNvPr id="0" name=""/>
                      <p:cNvPicPr>
                        <a:picLocks noChangeAspect="1" noChangeArrowheads="1"/>
                      </p:cNvPicPr>
                      <p:nvPr/>
                    </p:nvPicPr>
                    <p:blipFill>
                      <a:blip r:embed="rId11"/>
                      <a:srcRect/>
                      <a:stretch>
                        <a:fillRect/>
                      </a:stretch>
                    </p:blipFill>
                    <p:spPr bwMode="auto">
                      <a:xfrm>
                        <a:off x="7264400" y="1868488"/>
                        <a:ext cx="12573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10842898"/>
              </p:ext>
            </p:extLst>
          </p:nvPr>
        </p:nvGraphicFramePr>
        <p:xfrm>
          <a:off x="447847" y="1738340"/>
          <a:ext cx="1549400" cy="850900"/>
        </p:xfrm>
        <a:graphic>
          <a:graphicData uri="http://schemas.openxmlformats.org/presentationml/2006/ole">
            <mc:AlternateContent xmlns:mc="http://schemas.openxmlformats.org/markup-compatibility/2006">
              <mc:Choice xmlns:v="urn:schemas-microsoft-com:vml" Requires="v">
                <p:oleObj spid="_x0000_s2266438" name="Equation" r:id="rId12" imgW="1549080" imgH="850680" progId="Equation.DSMT4">
                  <p:embed/>
                </p:oleObj>
              </mc:Choice>
              <mc:Fallback>
                <p:oleObj name="Equation" r:id="rId12" imgW="1549080" imgH="850680" progId="Equation.DSMT4">
                  <p:embed/>
                  <p:pic>
                    <p:nvPicPr>
                      <p:cNvPr id="0" name=""/>
                      <p:cNvPicPr>
                        <a:picLocks noChangeAspect="1" noChangeArrowheads="1"/>
                      </p:cNvPicPr>
                      <p:nvPr/>
                    </p:nvPicPr>
                    <p:blipFill>
                      <a:blip r:embed="rId13"/>
                      <a:srcRect/>
                      <a:stretch>
                        <a:fillRect/>
                      </a:stretch>
                    </p:blipFill>
                    <p:spPr bwMode="auto">
                      <a:xfrm>
                        <a:off x="447847" y="1738340"/>
                        <a:ext cx="1549400"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42688158"/>
              </p:ext>
            </p:extLst>
          </p:nvPr>
        </p:nvGraphicFramePr>
        <p:xfrm>
          <a:off x="395288" y="3465513"/>
          <a:ext cx="2997200" cy="1028700"/>
        </p:xfrm>
        <a:graphic>
          <a:graphicData uri="http://schemas.openxmlformats.org/presentationml/2006/ole">
            <mc:AlternateContent xmlns:mc="http://schemas.openxmlformats.org/markup-compatibility/2006">
              <mc:Choice xmlns:v="urn:schemas-microsoft-com:vml" Requires="v">
                <p:oleObj spid="_x0000_s2266439" name="Equation" r:id="rId14" imgW="2997000" imgH="1028520" progId="Equation.DSMT4">
                  <p:embed/>
                </p:oleObj>
              </mc:Choice>
              <mc:Fallback>
                <p:oleObj name="Equation" r:id="rId14" imgW="2997000" imgH="1028520" progId="Equation.DSMT4">
                  <p:embed/>
                  <p:pic>
                    <p:nvPicPr>
                      <p:cNvPr id="0" name=""/>
                      <p:cNvPicPr>
                        <a:picLocks noChangeAspect="1" noChangeArrowheads="1"/>
                      </p:cNvPicPr>
                      <p:nvPr/>
                    </p:nvPicPr>
                    <p:blipFill>
                      <a:blip r:embed="rId15"/>
                      <a:srcRect/>
                      <a:stretch>
                        <a:fillRect/>
                      </a:stretch>
                    </p:blipFill>
                    <p:spPr bwMode="auto">
                      <a:xfrm>
                        <a:off x="395288" y="3465513"/>
                        <a:ext cx="2997200" cy="1028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753577048"/>
              </p:ext>
            </p:extLst>
          </p:nvPr>
        </p:nvGraphicFramePr>
        <p:xfrm>
          <a:off x="460375" y="5011738"/>
          <a:ext cx="2933700" cy="1155700"/>
        </p:xfrm>
        <a:graphic>
          <a:graphicData uri="http://schemas.openxmlformats.org/presentationml/2006/ole">
            <mc:AlternateContent xmlns:mc="http://schemas.openxmlformats.org/markup-compatibility/2006">
              <mc:Choice xmlns:v="urn:schemas-microsoft-com:vml" Requires="v">
                <p:oleObj spid="_x0000_s2266440" name="Equation" r:id="rId16" imgW="2933640" imgH="1155600" progId="Equation.DSMT4">
                  <p:embed/>
                </p:oleObj>
              </mc:Choice>
              <mc:Fallback>
                <p:oleObj name="Equation" r:id="rId16" imgW="2933640" imgH="1155600" progId="Equation.DSMT4">
                  <p:embed/>
                  <p:pic>
                    <p:nvPicPr>
                      <p:cNvPr id="0" name=""/>
                      <p:cNvPicPr>
                        <a:picLocks noChangeAspect="1" noChangeArrowheads="1"/>
                      </p:cNvPicPr>
                      <p:nvPr/>
                    </p:nvPicPr>
                    <p:blipFill>
                      <a:blip r:embed="rId17"/>
                      <a:srcRect/>
                      <a:stretch>
                        <a:fillRect/>
                      </a:stretch>
                    </p:blipFill>
                    <p:spPr bwMode="auto">
                      <a:xfrm>
                        <a:off x="460375" y="5011738"/>
                        <a:ext cx="2933700" cy="1155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4187631" y="4889501"/>
            <a:ext cx="4580238" cy="1815882"/>
          </a:xfrm>
          <a:prstGeom prst="rect">
            <a:avLst/>
          </a:prstGeom>
          <a:noFill/>
        </p:spPr>
        <p:txBody>
          <a:bodyPr wrap="square" rtlCol="0">
            <a:spAutoFit/>
          </a:bodyPr>
          <a:lstStyle/>
          <a:p>
            <a:r>
              <a:rPr lang="en-US" dirty="0" smtClean="0"/>
              <a:t>Round to nearest inner pipe diameter? Or round down to get higher velocities to prevent sedimentation?</a:t>
            </a:r>
            <a:endParaRPr lang="en-US" dirty="0"/>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smtClean="0"/>
                <a:t>D</a:t>
              </a:r>
              <a:r>
                <a:rPr lang="en-US" sz="2400" baseline="-25000" dirty="0" err="1" smtClean="0"/>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smtClean="0"/>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smtClean="0"/>
                <a:t>D</a:t>
              </a:r>
              <a:r>
                <a:rPr lang="en-US" baseline="-25000" dirty="0" err="1" smtClean="0"/>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441" name="Equation" r:id="rId18" imgW="431640" imgH="419040" progId="Equation.DSMT4">
                    <p:embed/>
                  </p:oleObj>
                </mc:Choice>
                <mc:Fallback>
                  <p:oleObj name="Equation" r:id="rId18" imgW="431640" imgH="41904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smtClean="0"/>
              <a:t>Here we assume that H is like D</a:t>
            </a:r>
            <a:endParaRPr lang="en-US" dirty="0"/>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smtClean="0"/>
              <a:t>An interesting design</a:t>
            </a:r>
            <a:br>
              <a:rPr lang="en-US" dirty="0" smtClean="0"/>
            </a:br>
            <a:r>
              <a:rPr lang="en-US" dirty="0" smtClean="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smtClean="0"/>
              <a:t>Top View</a:t>
            </a:r>
            <a:endParaRPr lang="en-US" dirty="0"/>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smtClean="0"/>
              <a:t>W = Width of the flocculator channel</a:t>
            </a:r>
          </a:p>
          <a:p>
            <a:r>
              <a:rPr lang="en-US" dirty="0" smtClean="0"/>
              <a:t>S = Space </a:t>
            </a:r>
            <a:r>
              <a:rPr lang="en-US" u="sng" dirty="0" smtClean="0"/>
              <a:t>between</a:t>
            </a:r>
            <a:r>
              <a:rPr lang="en-US" dirty="0" smtClean="0"/>
              <a:t> baffles</a:t>
            </a:r>
          </a:p>
          <a:p>
            <a:r>
              <a:rPr lang="en-US" dirty="0" smtClean="0"/>
              <a:t>L = Length of a flocculator channel</a:t>
            </a:r>
            <a:endParaRPr lang="en-US" dirty="0"/>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CEPIS Horizontal Flow Flocculator</a:t>
            </a:r>
            <a:endParaRPr lang="en-US" dirty="0"/>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Reflection Questions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smtClean="0"/>
                  <a:t>How does the collision potential in a flocculator change with flow rate?</a:t>
                </a:r>
              </a:p>
              <a:p>
                <a:r>
                  <a:rPr lang="en-US" dirty="0" smtClean="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smtClean="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smtClean="0"/>
                  <a:t> for well designed hydraulic flocculators (extra info!)?</a:t>
                </a:r>
              </a:p>
              <a:p>
                <a:r>
                  <a:rPr lang="en-US" dirty="0" smtClean="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8" name="Picture 7"/>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9360670" y="3761306"/>
            <a:ext cx="3215479" cy="407880"/>
          </a:xfrm>
          <a:prstGeom prst="rect">
            <a:avLst/>
          </a:prstGeom>
        </p:spPr>
      </p:pic>
      <p:pic>
        <p:nvPicPr>
          <p:cNvPr id="4" name="Picture 3"/>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271726" y="2186281"/>
            <a:ext cx="2112559" cy="545058"/>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2.77778E-7 -4.81481E-6 L -0.31406 -4.81481E-6 " pathEditMode="relative" rAng="0" ptsTypes="AA">
                                      <p:cBhvr>
                                        <p:cTn id="10" dur="2000" fill="hold"/>
                                        <p:tgtEl>
                                          <p:spTgt spid="4"/>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8.33333E-7 7.40741E-7 L -0.38524 7.40741E-7 " pathEditMode="relative" rAng="0" ptsTypes="AA">
                                      <p:cBhvr>
                                        <p:cTn id="18" dur="2000" fill="hold"/>
                                        <p:tgtEl>
                                          <p:spTgt spid="8"/>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smtClean="0"/>
              <a:t>What are some alternate geometries?</a:t>
            </a:r>
          </a:p>
          <a:p>
            <a:r>
              <a:rPr lang="en-US" dirty="0" smtClean="0"/>
              <a:t>How else could you generate head loss to create collisions?</a:t>
            </a:r>
            <a:endParaRPr lang="en-US" dirty="0"/>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smtClean="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smtClean="0"/>
              <a:t>0.6S</a:t>
            </a:r>
            <a:endParaRPr lang="en-US" sz="2400" dirty="0"/>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smtClean="0"/>
              <a:t>0.4S</a:t>
            </a:r>
            <a:endParaRPr lang="en-US" sz="2400" dirty="0"/>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Reflection Questions</a:t>
            </a:r>
            <a:endParaRPr lang="en-US" dirty="0"/>
          </a:p>
        </p:txBody>
      </p:sp>
      <p:sp>
        <p:nvSpPr>
          <p:cNvPr id="3" name="Content Placeholder 2"/>
          <p:cNvSpPr>
            <a:spLocks noGrp="1"/>
          </p:cNvSpPr>
          <p:nvPr>
            <p:ph idx="1"/>
          </p:nvPr>
        </p:nvSpPr>
        <p:spPr>
          <a:xfrm>
            <a:off x="457200" y="1600200"/>
            <a:ext cx="5548184" cy="4525963"/>
          </a:xfrm>
        </p:spPr>
        <p:txBody>
          <a:bodyPr/>
          <a:lstStyle/>
          <a:p>
            <a:r>
              <a:rPr lang="en-US" dirty="0" smtClean="0"/>
              <a:t>What is the relationship between potential energy loss and the average velocity gradient in a flocculator?</a:t>
            </a:r>
          </a:p>
          <a:p>
            <a:r>
              <a:rPr lang="en-US" dirty="0" smtClean="0"/>
              <a:t>How did AguaClara get around the 45 cm limitation?</a:t>
            </a:r>
          </a:p>
          <a:p>
            <a:r>
              <a:rPr lang="en-US" dirty="0"/>
              <a:t>How does the non uniformity of </a:t>
            </a:r>
            <a:r>
              <a:rPr lang="en-US" dirty="0">
                <a:latin typeface="Symbol" pitchFamily="18" charset="2"/>
              </a:rPr>
              <a:t>e</a:t>
            </a:r>
            <a:r>
              <a:rPr lang="en-US" dirty="0"/>
              <a:t> </a:t>
            </a:r>
            <a:r>
              <a:rPr lang="en-US" dirty="0" smtClean="0"/>
              <a:t>(or G) influence </a:t>
            </a:r>
            <a:r>
              <a:rPr lang="en-US" dirty="0"/>
              <a:t>efficiency of energy use?</a:t>
            </a:r>
          </a:p>
          <a:p>
            <a:endParaRPr lang="en-US" dirty="0"/>
          </a:p>
        </p:txBody>
      </p:sp>
      <p:graphicFrame>
        <p:nvGraphicFramePr>
          <p:cNvPr id="734212" name="Object 4"/>
          <p:cNvGraphicFramePr>
            <a:graphicFrameLocks noChangeAspect="1"/>
          </p:cNvGraphicFramePr>
          <p:nvPr>
            <p:extLst>
              <p:ext uri="{D42A27DB-BD31-4B8C-83A1-F6EECF244321}">
                <p14:modId xmlns:p14="http://schemas.microsoft.com/office/powerpoint/2010/main" val="3369568000"/>
              </p:ext>
            </p:extLst>
          </p:nvPr>
        </p:nvGraphicFramePr>
        <p:xfrm>
          <a:off x="9314383" y="2103876"/>
          <a:ext cx="3098800" cy="762000"/>
        </p:xfrm>
        <a:graphic>
          <a:graphicData uri="http://schemas.openxmlformats.org/presentationml/2006/ole">
            <mc:AlternateContent xmlns:mc="http://schemas.openxmlformats.org/markup-compatibility/2006">
              <mc:Choice xmlns:v="urn:schemas-microsoft-com:vml" Requires="v">
                <p:oleObj spid="_x0000_s734699" name="Equation" r:id="rId3" imgW="3098520" imgH="761760" progId="Equation.DSMT4">
                  <p:embed/>
                </p:oleObj>
              </mc:Choice>
              <mc:Fallback>
                <p:oleObj name="Equation" r:id="rId3" imgW="3098520" imgH="761760" progId="Equation.DSMT4">
                  <p:embed/>
                  <p:pic>
                    <p:nvPicPr>
                      <p:cNvPr id="0" name="Picture 4"/>
                      <p:cNvPicPr>
                        <a:picLocks noChangeAspect="1" noChangeArrowheads="1"/>
                      </p:cNvPicPr>
                      <p:nvPr/>
                    </p:nvPicPr>
                    <p:blipFill>
                      <a:blip r:embed="rId4"/>
                      <a:srcRect/>
                      <a:stretch>
                        <a:fillRect/>
                      </a:stretch>
                    </p:blipFill>
                    <p:spPr bwMode="auto">
                      <a:xfrm>
                        <a:off x="9314383" y="2103876"/>
                        <a:ext cx="3098800" cy="762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6">
            <a:hlinkClick r:id="rId5" action="ppaction://hlinksldjump"/>
          </p:cNvPr>
          <p:cNvPicPr>
            <a:picLocks noChangeAspect="1" noChangeArrowheads="1"/>
          </p:cNvPicPr>
          <p:nvPr/>
        </p:nvPicPr>
        <p:blipFill>
          <a:blip r:embed="rId6"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2.88226E-6 L -0.38976 2.88226E-6 " pathEditMode="relative" rAng="0" ptsTypes="AA">
                                      <p:cBhvr>
                                        <p:cTn id="6" dur="2000" fill="hold"/>
                                        <p:tgtEl>
                                          <p:spTgt spid="734212"/>
                                        </p:tgtEl>
                                        <p:attrNameLst>
                                          <p:attrName>ppt_x</p:attrName>
                                          <p:attrName>ppt_y</p:attrName>
                                        </p:attrNameLst>
                                      </p:cBhvr>
                                      <p:rCtr x="-19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Energy dissipation rate determines the spacing of the baffles.</a:t>
            </a:r>
          </a:p>
          <a:p>
            <a:r>
              <a:rPr lang="en-US" dirty="0" smtClean="0"/>
              <a:t>Energy is used most efficiently to create collisions when the energy dissipation rate is uniform. Therefore H/S between 3 and 6 is best.</a:t>
            </a:r>
          </a:p>
          <a:p>
            <a:r>
              <a:rPr lang="en-US" dirty="0" smtClean="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Shear limits the size of flocs by not allowing them to grow</a:t>
            </a:r>
            <a:endParaRPr lang="en-US" dirty="0"/>
          </a:p>
        </p:txBody>
      </p:sp>
      <p:sp>
        <p:nvSpPr>
          <p:cNvPr id="34" name="Content Placeholder 33"/>
          <p:cNvSpPr>
            <a:spLocks noGrp="1"/>
          </p:cNvSpPr>
          <p:nvPr>
            <p:ph idx="1"/>
          </p:nvPr>
        </p:nvSpPr>
        <p:spPr>
          <a:xfrm>
            <a:off x="457199" y="1600200"/>
            <a:ext cx="8249831" cy="4525963"/>
          </a:xfrm>
        </p:spPr>
        <p:txBody>
          <a:bodyPr/>
          <a:lstStyle/>
          <a:p>
            <a:r>
              <a:rPr lang="en-US" sz="2400" dirty="0" smtClean="0"/>
              <a:t>Tangent velocities of the approaching particle surfaces increase as size of either particle increases</a:t>
            </a:r>
          </a:p>
          <a:p>
            <a:r>
              <a:rPr lang="en-US" sz="2400" dirty="0" smtClean="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3" name="Object 2"/>
          <p:cNvGraphicFramePr>
            <a:graphicFrameLocks noChangeAspect="1"/>
          </p:cNvGraphicFramePr>
          <p:nvPr>
            <p:extLst>
              <p:ext uri="{D42A27DB-BD31-4B8C-83A1-F6EECF244321}">
                <p14:modId xmlns:p14="http://schemas.microsoft.com/office/powerpoint/2010/main" val="3363622371"/>
              </p:ext>
            </p:extLst>
          </p:nvPr>
        </p:nvGraphicFramePr>
        <p:xfrm>
          <a:off x="114780" y="3539812"/>
          <a:ext cx="2501900" cy="3225800"/>
        </p:xfrm>
        <a:graphic>
          <a:graphicData uri="http://schemas.openxmlformats.org/presentationml/2006/ole">
            <mc:AlternateContent xmlns:mc="http://schemas.openxmlformats.org/markup-compatibility/2006">
              <mc:Choice xmlns:v="urn:schemas-microsoft-com:vml" Requires="v">
                <p:oleObj spid="_x0000_s2252881" name="Equation" r:id="rId4" imgW="2501640" imgH="3225600" progId="Equation.DSMT4">
                  <p:embed/>
                </p:oleObj>
              </mc:Choice>
              <mc:Fallback>
                <p:oleObj name="Equation" r:id="rId4" imgW="2501640" imgH="3225600" progId="Equation.DSMT4">
                  <p:embed/>
                  <p:pic>
                    <p:nvPicPr>
                      <p:cNvPr id="0" name=""/>
                      <p:cNvPicPr>
                        <a:picLocks noChangeAspect="1" noChangeArrowheads="1"/>
                      </p:cNvPicPr>
                      <p:nvPr/>
                    </p:nvPicPr>
                    <p:blipFill>
                      <a:blip r:embed="rId5"/>
                      <a:srcRect/>
                      <a:stretch>
                        <a:fillRect/>
                      </a:stretch>
                    </p:blipFill>
                    <p:spPr bwMode="auto">
                      <a:xfrm>
                        <a:off x="114780" y="3539812"/>
                        <a:ext cx="2501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 name="Straight Arrow Connector 6"/>
          <p:cNvCxnSpPr/>
          <p:nvPr/>
        </p:nvCxnSpPr>
        <p:spPr>
          <a:xfrm>
            <a:off x="1440611" y="4029832"/>
            <a:ext cx="703777" cy="591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44128" y="4770408"/>
            <a:ext cx="2251036" cy="745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smtClean="0"/>
              <a:t>Shear limits the size of flocs by tearing them apart</a:t>
            </a:r>
            <a:endParaRPr lang="en-US" sz="4000" dirty="0"/>
          </a:p>
        </p:txBody>
      </p:sp>
      <p:sp>
        <p:nvSpPr>
          <p:cNvPr id="107523" name="Rectangle 3"/>
          <p:cNvSpPr>
            <a:spLocks noGrp="1" noChangeArrowheads="1"/>
          </p:cNvSpPr>
          <p:nvPr>
            <p:ph idx="1"/>
          </p:nvPr>
        </p:nvSpPr>
        <p:spPr>
          <a:xfrm>
            <a:off x="457200" y="1600200"/>
            <a:ext cx="4460789" cy="4525963"/>
          </a:xfrm>
        </p:spPr>
        <p:txBody>
          <a:bodyPr/>
          <a:lstStyle/>
          <a:p>
            <a:r>
              <a:rPr lang="en-US" sz="2800" dirty="0" smtClean="0"/>
              <a:t>A floc in turbulent flow experiences a shear force due to the drag of the fluid on the floc caused by the velocity gradient</a:t>
            </a:r>
          </a:p>
          <a:p>
            <a:r>
              <a:rPr lang="en-US" sz="2800" dirty="0" smtClean="0"/>
              <a:t>The floc will also rotate and this will reduce the difference in velocity between the floc and the fluid</a:t>
            </a:r>
            <a:endParaRPr lang="en-US" sz="2800" dirty="0"/>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smtClean="0"/>
              <a:t>*edge of knowledge – in well designed flocculators floc breakup is likely not significant and floc growth is the limiting factor.</a:t>
            </a:r>
            <a:endParaRPr lang="en-US" sz="2000" dirty="0"/>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smtClean="0"/>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smtClean="0"/>
              <a:t>Ideally (for optimal efficiency) the flocculator would have a completely uniform energy dissipation rate</a:t>
            </a:r>
          </a:p>
          <a:p>
            <a:r>
              <a:rPr lang="en-US" dirty="0" smtClean="0"/>
              <a:t>We can evaluate the energy dissipation rate uniformity of various designs as a function of H/S</a:t>
            </a:r>
            <a:endParaRPr lang="en-US" dirty="0"/>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smtClean="0"/>
              <a:t>Estimating the ratio</a:t>
            </a:r>
            <a:endParaRPr lang="en-US" dirty="0"/>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graphicFrame>
        <p:nvGraphicFramePr>
          <p:cNvPr id="853004" name="Object 12"/>
          <p:cNvGraphicFramePr>
            <a:graphicFrameLocks noChangeAspect="1"/>
          </p:cNvGraphicFramePr>
          <p:nvPr/>
        </p:nvGraphicFramePr>
        <p:xfrm>
          <a:off x="9313698" y="1388608"/>
          <a:ext cx="3200400" cy="3962401"/>
        </p:xfrm>
        <a:graphic>
          <a:graphicData uri="http://schemas.openxmlformats.org/presentationml/2006/ole">
            <mc:AlternateContent xmlns:mc="http://schemas.openxmlformats.org/markup-compatibility/2006">
              <mc:Choice xmlns:v="urn:schemas-microsoft-com:vml" Requires="v">
                <p:oleObj spid="_x0000_s2256458" name="Equation" r:id="rId16" imgW="3200400" imgH="3962160" progId="Equation.DSMT4">
                  <p:embed/>
                </p:oleObj>
              </mc:Choice>
              <mc:Fallback>
                <p:oleObj name="Equation" r:id="rId16" imgW="3200400" imgH="3962160" progId="Equation.DSMT4">
                  <p:embed/>
                  <p:pic>
                    <p:nvPicPr>
                      <p:cNvPr id="0"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13698" y="1388608"/>
                        <a:ext cx="3200400"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3574473" y="1828804"/>
            <a:ext cx="2138727" cy="523220"/>
          </a:xfrm>
          <a:prstGeom prst="rect">
            <a:avLst/>
          </a:prstGeom>
          <a:noFill/>
        </p:spPr>
        <p:txBody>
          <a:bodyPr wrap="none" rtlCol="0">
            <a:spAutoFit/>
          </a:bodyPr>
          <a:lstStyle/>
          <a:p>
            <a:r>
              <a:rPr lang="en-US" dirty="0" smtClean="0"/>
              <a:t>Definition of </a:t>
            </a:r>
            <a:endParaRPr lang="en-US" baseline="-25000" dirty="0"/>
          </a:p>
        </p:txBody>
      </p:sp>
      <p:cxnSp>
        <p:nvCxnSpPr>
          <p:cNvPr id="17" name="Straight Arrow Connector 16"/>
          <p:cNvCxnSpPr>
            <a:stCxn id="15" idx="1"/>
          </p:cNvCxnSpPr>
          <p:nvPr/>
        </p:nvCxnSpPr>
        <p:spPr bwMode="auto">
          <a:xfrm flipH="1" flipV="1">
            <a:off x="2707575" y="2054436"/>
            <a:ext cx="866898" cy="35978"/>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smtClean="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smtClean="0"/>
                  <a:t> where the jet fully expands before the next turn</a:t>
                </a:r>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p:nvPr/>
        </p:nvCxnSpPr>
        <p:spPr bwMode="auto">
          <a:xfrm flipH="1" flipV="1">
            <a:off x="2208810" y="2196935"/>
            <a:ext cx="4156364" cy="1163782"/>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p:nvPr/>
        </p:nvCxnSpPr>
        <p:spPr bwMode="auto">
          <a:xfrm flipH="1" flipV="1">
            <a:off x="2052451" y="2634343"/>
            <a:ext cx="4514604" cy="1533896"/>
          </a:xfrm>
          <a:prstGeom prst="straightConnector1">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smtClean="0">
                <a:solidFill>
                  <a:schemeClr val="accent4"/>
                </a:solidFill>
              </a:rPr>
              <a:t>Energy lost</a:t>
            </a:r>
            <a:endParaRPr lang="en-US" dirty="0">
              <a:solidFill>
                <a:schemeClr val="accent4"/>
              </a:solidFill>
            </a:endParaRP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smtClean="0">
                <a:solidFill>
                  <a:schemeClr val="accent4"/>
                </a:solidFill>
              </a:rPr>
              <a:t>time</a:t>
            </a:r>
            <a:endParaRPr lang="en-US" dirty="0">
              <a:solidFill>
                <a:schemeClr val="accent4"/>
              </a:solidFill>
            </a:endParaRP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11927" y="5332021"/>
            <a:ext cx="2030681" cy="322613"/>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26" name="Object 9 1"/>
          <p:cNvGraphicFramePr>
            <a:graphicFrameLocks noChangeAspect="1"/>
          </p:cNvGraphicFramePr>
          <p:nvPr>
            <p:extLst>
              <p:ext uri="{D42A27DB-BD31-4B8C-83A1-F6EECF244321}">
                <p14:modId xmlns:p14="http://schemas.microsoft.com/office/powerpoint/2010/main" val="1995350985"/>
              </p:ext>
            </p:extLst>
          </p:nvPr>
        </p:nvGraphicFramePr>
        <p:xfrm>
          <a:off x="555625" y="6858000"/>
          <a:ext cx="4203700" cy="1028700"/>
        </p:xfrm>
        <a:graphic>
          <a:graphicData uri="http://schemas.openxmlformats.org/presentationml/2006/ole">
            <mc:AlternateContent xmlns:mc="http://schemas.openxmlformats.org/markup-compatibility/2006">
              <mc:Choice xmlns:v="urn:schemas-microsoft-com:vml" Requires="v">
                <p:oleObj spid="_x0000_s2256459" name="Equation" r:id="rId24" imgW="4203360" imgH="1028520" progId="Equation.DSMT4">
                  <p:embed/>
                </p:oleObj>
              </mc:Choice>
              <mc:Fallback>
                <p:oleObj name="Equation" r:id="rId24" imgW="4203360" imgH="1028520" progId="Equation.DSMT4">
                  <p:embed/>
                  <p:pic>
                    <p:nvPicPr>
                      <p:cNvPr id="0" name="Object 9"/>
                      <p:cNvPicPr>
                        <a:picLocks noChangeAspect="1" noChangeArrowheads="1"/>
                      </p:cNvPicPr>
                      <p:nvPr/>
                    </p:nvPicPr>
                    <p:blipFill>
                      <a:blip r:embed="rId25"/>
                      <a:srcRect/>
                      <a:stretch>
                        <a:fillRect/>
                      </a:stretch>
                    </p:blipFill>
                    <p:spPr bwMode="auto">
                      <a:xfrm>
                        <a:off x="555625" y="6858000"/>
                        <a:ext cx="42037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smtClean="0"/>
              <a:t>Control volume analysis</a:t>
            </a:r>
            <a:endParaRPr lang="en-US" sz="1800" dirty="0"/>
          </a:p>
        </p:txBody>
      </p:sp>
      <p:graphicFrame>
        <p:nvGraphicFramePr>
          <p:cNvPr id="3" name="Object 2"/>
          <p:cNvGraphicFramePr>
            <a:graphicFrameLocks noChangeAspect="1"/>
          </p:cNvGraphicFramePr>
          <p:nvPr>
            <p:extLst>
              <p:ext uri="{D42A27DB-BD31-4B8C-83A1-F6EECF244321}">
                <p14:modId xmlns:p14="http://schemas.microsoft.com/office/powerpoint/2010/main" val="4191596826"/>
              </p:ext>
            </p:extLst>
          </p:nvPr>
        </p:nvGraphicFramePr>
        <p:xfrm>
          <a:off x="-3068981" y="1980567"/>
          <a:ext cx="2921000" cy="850900"/>
        </p:xfrm>
        <a:graphic>
          <a:graphicData uri="http://schemas.openxmlformats.org/presentationml/2006/ole">
            <mc:AlternateContent xmlns:mc="http://schemas.openxmlformats.org/markup-compatibility/2006">
              <mc:Choice xmlns:v="urn:schemas-microsoft-com:vml" Requires="v">
                <p:oleObj spid="_x0000_s2256460" name="Equation" r:id="rId26" imgW="2920680" imgH="850680" progId="Equation.DSMT4">
                  <p:embed/>
                </p:oleObj>
              </mc:Choice>
              <mc:Fallback>
                <p:oleObj name="Equation" r:id="rId26" imgW="2920680" imgH="850680" progId="Equation.DSMT4">
                  <p:embed/>
                  <p:pic>
                    <p:nvPicPr>
                      <p:cNvPr id="0" name="Object 2"/>
                      <p:cNvPicPr>
                        <a:picLocks noChangeAspect="1" noChangeArrowheads="1"/>
                      </p:cNvPicPr>
                      <p:nvPr/>
                    </p:nvPicPr>
                    <p:blipFill>
                      <a:blip r:embed="rId27"/>
                      <a:srcRect/>
                      <a:stretch>
                        <a:fillRect/>
                      </a:stretch>
                    </p:blipFill>
                    <p:spPr bwMode="auto">
                      <a:xfrm>
                        <a:off x="-3068981" y="1980567"/>
                        <a:ext cx="292100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1" name="Picture 20"/>
          <p:cNvPicPr>
            <a:picLocks noChangeAspect="1"/>
          </p:cNvPicPr>
          <p:nvPr>
            <p:custDataLst>
              <p:tags r:id="rId2"/>
            </p:custDataLst>
          </p:nvPr>
        </p:nvPicPr>
        <p:blipFill>
          <a:blip r:embed="rId28">
            <a:extLst>
              <a:ext uri="{28A0092B-C50C-407E-A947-70E740481C1C}">
                <a14:useLocalDpi xmlns:a14="http://schemas.microsoft.com/office/drawing/2010/main" val="0"/>
              </a:ext>
            </a:extLst>
          </a:blip>
          <a:stretch>
            <a:fillRect/>
          </a:stretch>
        </p:blipFill>
        <p:spPr>
          <a:xfrm>
            <a:off x="122799" y="1876263"/>
            <a:ext cx="2597258" cy="479212"/>
          </a:xfrm>
          <a:prstGeom prst="rect">
            <a:avLst/>
          </a:prstGeom>
        </p:spPr>
      </p:pic>
      <p:pic>
        <p:nvPicPr>
          <p:cNvPr id="6" name="Picture 5"/>
          <p:cNvPicPr>
            <a:picLocks noChangeAspect="1"/>
          </p:cNvPicPr>
          <p:nvPr>
            <p:custDataLst>
              <p:tags r:id="rId3"/>
            </p:custDataLst>
          </p:nvPr>
        </p:nvPicPr>
        <p:blipFill>
          <a:blip r:embed="rId29" cstate="print">
            <a:extLst>
              <a:ext uri="{28A0092B-C50C-407E-A947-70E740481C1C}">
                <a14:useLocalDpi xmlns:a14="http://schemas.microsoft.com/office/drawing/2010/main" val="0"/>
              </a:ext>
            </a:extLst>
          </a:blip>
          <a:stretch>
            <a:fillRect/>
          </a:stretch>
        </p:blipFill>
        <p:spPr>
          <a:xfrm>
            <a:off x="5608086" y="1990415"/>
            <a:ext cx="1232783" cy="256068"/>
          </a:xfrm>
          <a:prstGeom prst="rect">
            <a:avLst/>
          </a:prstGeom>
        </p:spPr>
      </p:pic>
      <p:pic>
        <p:nvPicPr>
          <p:cNvPr id="9" name="Picture 8"/>
          <p:cNvPicPr>
            <a:picLocks noChangeAspect="1"/>
          </p:cNvPicPr>
          <p:nvPr>
            <p:custDataLst>
              <p:tags r:id="rId4"/>
            </p:custDataLst>
          </p:nvPr>
        </p:nvPicPr>
        <p:blipFill>
          <a:blip r:embed="rId30" cstate="print">
            <a:extLst>
              <a:ext uri="{28A0092B-C50C-407E-A947-70E740481C1C}">
                <a14:useLocalDpi xmlns:a14="http://schemas.microsoft.com/office/drawing/2010/main" val="0"/>
              </a:ext>
            </a:extLst>
          </a:blip>
          <a:stretch>
            <a:fillRect/>
          </a:stretch>
        </p:blipFill>
        <p:spPr>
          <a:xfrm>
            <a:off x="7143188" y="1921937"/>
            <a:ext cx="1091946" cy="393247"/>
          </a:xfrm>
          <a:prstGeom prst="rect">
            <a:avLst/>
          </a:prstGeom>
        </p:spPr>
      </p:pic>
      <p:pic>
        <p:nvPicPr>
          <p:cNvPr id="10" name="Picture 9"/>
          <p:cNvPicPr>
            <a:picLocks noChangeAspect="1"/>
          </p:cNvPicPr>
          <p:nvPr>
            <p:custDataLst>
              <p:tags r:id="rId5"/>
            </p:custDataLst>
          </p:nvPr>
        </p:nvPicPr>
        <p:blipFill>
          <a:blip r:embed="rId31" cstate="print">
            <a:extLst>
              <a:ext uri="{28A0092B-C50C-407E-A947-70E740481C1C}">
                <a14:useLocalDpi xmlns:a14="http://schemas.microsoft.com/office/drawing/2010/main" val="0"/>
              </a:ext>
            </a:extLst>
          </a:blip>
          <a:stretch>
            <a:fillRect/>
          </a:stretch>
        </p:blipFill>
        <p:spPr>
          <a:xfrm>
            <a:off x="6283051" y="3159408"/>
            <a:ext cx="2204012" cy="468238"/>
          </a:xfrm>
          <a:prstGeom prst="rect">
            <a:avLst/>
          </a:prstGeom>
        </p:spPr>
      </p:pic>
      <p:pic>
        <p:nvPicPr>
          <p:cNvPr id="11" name="Picture 10"/>
          <p:cNvPicPr>
            <a:picLocks noChangeAspect="1"/>
          </p:cNvPicPr>
          <p:nvPr>
            <p:custDataLst>
              <p:tags r:id="rId6"/>
            </p:custDataLst>
          </p:nvPr>
        </p:nvPicPr>
        <p:blipFill>
          <a:blip r:embed="rId32" cstate="print">
            <a:extLst>
              <a:ext uri="{28A0092B-C50C-407E-A947-70E740481C1C}">
                <a14:useLocalDpi xmlns:a14="http://schemas.microsoft.com/office/drawing/2010/main" val="0"/>
              </a:ext>
            </a:extLst>
          </a:blip>
          <a:stretch>
            <a:fillRect/>
          </a:stretch>
        </p:blipFill>
        <p:spPr>
          <a:xfrm>
            <a:off x="251798" y="3254376"/>
            <a:ext cx="3974537" cy="610904"/>
          </a:xfrm>
          <a:prstGeom prst="rect">
            <a:avLst/>
          </a:prstGeom>
        </p:spPr>
      </p:pic>
      <p:pic>
        <p:nvPicPr>
          <p:cNvPr id="12" name="Picture 11"/>
          <p:cNvPicPr>
            <a:picLocks noChangeAspect="1"/>
          </p:cNvPicPr>
          <p:nvPr>
            <p:custDataLst>
              <p:tags r:id="rId7"/>
            </p:custDataLst>
          </p:nvPr>
        </p:nvPicPr>
        <p:blipFill>
          <a:blip r:embed="rId33" cstate="print">
            <a:extLst>
              <a:ext uri="{28A0092B-C50C-407E-A947-70E740481C1C}">
                <a14:useLocalDpi xmlns:a14="http://schemas.microsoft.com/office/drawing/2010/main" val="0"/>
              </a:ext>
            </a:extLst>
          </a:blip>
          <a:stretch>
            <a:fillRect/>
          </a:stretch>
        </p:blipFill>
        <p:spPr>
          <a:xfrm>
            <a:off x="5803308" y="4104150"/>
            <a:ext cx="2560677" cy="301794"/>
          </a:xfrm>
          <a:prstGeom prst="rect">
            <a:avLst/>
          </a:prstGeom>
        </p:spPr>
      </p:pic>
      <p:pic>
        <p:nvPicPr>
          <p:cNvPr id="13" name="Picture 12"/>
          <p:cNvPicPr>
            <a:picLocks noChangeAspect="1"/>
          </p:cNvPicPr>
          <p:nvPr>
            <p:custDataLst>
              <p:tags r:id="rId8"/>
            </p:custDataLst>
          </p:nvPr>
        </p:nvPicPr>
        <p:blipFill>
          <a:blip r:embed="rId34" cstate="print">
            <a:extLst>
              <a:ext uri="{28A0092B-C50C-407E-A947-70E740481C1C}">
                <a14:useLocalDpi xmlns:a14="http://schemas.microsoft.com/office/drawing/2010/main" val="0"/>
              </a:ext>
            </a:extLst>
          </a:blip>
          <a:stretch>
            <a:fillRect/>
          </a:stretch>
        </p:blipFill>
        <p:spPr>
          <a:xfrm>
            <a:off x="236033" y="4793265"/>
            <a:ext cx="2992334" cy="448119"/>
          </a:xfrm>
          <a:prstGeom prst="rect">
            <a:avLst/>
          </a:prstGeom>
        </p:spPr>
      </p:pic>
      <p:pic>
        <p:nvPicPr>
          <p:cNvPr id="22" name="Picture 21"/>
          <p:cNvPicPr>
            <a:picLocks noChangeAspect="1"/>
          </p:cNvPicPr>
          <p:nvPr>
            <p:custDataLst>
              <p:tags r:id="rId9"/>
            </p:custDataLst>
          </p:nvPr>
        </p:nvPicPr>
        <p:blipFill>
          <a:blip r:embed="rId35">
            <a:extLst>
              <a:ext uri="{28A0092B-C50C-407E-A947-70E740481C1C}">
                <a14:useLocalDpi xmlns:a14="http://schemas.microsoft.com/office/drawing/2010/main" val="0"/>
              </a:ext>
            </a:extLst>
          </a:blip>
          <a:stretch>
            <a:fillRect/>
          </a:stretch>
        </p:blipFill>
        <p:spPr>
          <a:xfrm>
            <a:off x="6564238" y="5580100"/>
            <a:ext cx="1819910" cy="334717"/>
          </a:xfrm>
          <a:prstGeom prst="rect">
            <a:avLst/>
          </a:prstGeom>
        </p:spPr>
      </p:pic>
      <p:pic>
        <p:nvPicPr>
          <p:cNvPr id="24" name="Picture 23"/>
          <p:cNvPicPr>
            <a:picLocks noChangeAspect="1"/>
          </p:cNvPicPr>
          <p:nvPr>
            <p:custDataLst>
              <p:tags r:id="rId10"/>
            </p:custDataLst>
          </p:nvPr>
        </p:nvPicPr>
        <p:blipFill>
          <a:blip r:embed="rId36">
            <a:extLst>
              <a:ext uri="{28A0092B-C50C-407E-A947-70E740481C1C}">
                <a14:useLocalDpi xmlns:a14="http://schemas.microsoft.com/office/drawing/2010/main" val="0"/>
              </a:ext>
            </a:extLst>
          </a:blip>
          <a:stretch>
            <a:fillRect/>
          </a:stretch>
        </p:blipFill>
        <p:spPr>
          <a:xfrm>
            <a:off x="728266" y="6099157"/>
            <a:ext cx="3021600" cy="565178"/>
          </a:xfrm>
          <a:prstGeom prst="rect">
            <a:avLst/>
          </a:prstGeom>
        </p:spPr>
      </p:pic>
      <p:pic>
        <p:nvPicPr>
          <p:cNvPr id="29" name="Picture 28"/>
          <p:cNvPicPr>
            <a:picLocks noChangeAspect="1"/>
          </p:cNvPicPr>
          <p:nvPr>
            <p:custDataLst>
              <p:tags r:id="rId11"/>
            </p:custDataLst>
          </p:nvPr>
        </p:nvPicPr>
        <p:blipFill>
          <a:blip r:embed="rId37">
            <a:extLst>
              <a:ext uri="{28A0092B-C50C-407E-A947-70E740481C1C}">
                <a14:useLocalDpi xmlns:a14="http://schemas.microsoft.com/office/drawing/2010/main" val="0"/>
              </a:ext>
            </a:extLst>
          </a:blip>
          <a:stretch>
            <a:fillRect/>
          </a:stretch>
        </p:blipFill>
        <p:spPr>
          <a:xfrm>
            <a:off x="6806650" y="4770629"/>
            <a:ext cx="996835" cy="385931"/>
          </a:xfrm>
          <a:prstGeom prst="rect">
            <a:avLst/>
          </a:prstGeom>
        </p:spPr>
      </p:pic>
      <p:pic>
        <p:nvPicPr>
          <p:cNvPr id="30" name="Picture 29"/>
          <p:cNvPicPr>
            <a:picLocks noChangeAspect="1"/>
          </p:cNvPicPr>
          <p:nvPr>
            <p:custDataLst>
              <p:tags r:id="rId12"/>
            </p:custDataLst>
          </p:nvPr>
        </p:nvPicPr>
        <p:blipFill>
          <a:blip r:embed="rId38">
            <a:extLst>
              <a:ext uri="{28A0092B-C50C-407E-A947-70E740481C1C}">
                <a14:useLocalDpi xmlns:a14="http://schemas.microsoft.com/office/drawing/2010/main" val="0"/>
              </a:ext>
            </a:extLst>
          </a:blip>
          <a:stretch>
            <a:fillRect/>
          </a:stretch>
        </p:blipFill>
        <p:spPr>
          <a:xfrm>
            <a:off x="6395112" y="713736"/>
            <a:ext cx="1819910" cy="334717"/>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smtClean="0"/>
              <a:t>Estimating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transition value for H/S is at 5 (from CFD analysis) (this is our weakest assumption)</a:t>
                </a:r>
              </a:p>
              <a:p>
                <a:r>
                  <a:rPr lang="en-US" dirty="0" smtClean="0">
                    <a:latin typeface="Symbol" pitchFamily="18" charset="2"/>
                  </a:rPr>
                  <a:t>        </a:t>
                </a:r>
                <a:r>
                  <a:rPr lang="en-US" dirty="0" smtClean="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smtClean="0"/>
                  <a:t>&lt;5 (CFD analysis and </a:t>
                </a:r>
                <a:r>
                  <a:rPr lang="en-US" dirty="0" err="1" smtClean="0"/>
                  <a:t>Haarhoff</a:t>
                </a:r>
                <a:r>
                  <a:rPr lang="en-US" dirty="0" smtClean="0"/>
                  <a:t>, 2001)</a:t>
                </a:r>
              </a:p>
              <a:p>
                <a:r>
                  <a:rPr lang="en-US" dirty="0" smtClean="0"/>
                  <a:t>         has </a:t>
                </a:r>
                <a:r>
                  <a:rPr lang="en-US" dirty="0"/>
                  <a:t>a value </a:t>
                </a:r>
                <a:r>
                  <a:rPr lang="en-US" dirty="0" smtClean="0"/>
                  <a:t>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smtClean="0"/>
                  <a:t> &gt; 5</a:t>
                </a:r>
              </a:p>
              <a:p>
                <a:r>
                  <a:rPr lang="en-US" dirty="0" smtClean="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smtClean="0"/>
                  <a:t> = 5</a:t>
                </a:r>
              </a:p>
              <a:p>
                <a:r>
                  <a:rPr lang="en-US" dirty="0"/>
                  <a:t> </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0"/>
                <a:stretch>
                  <a:fillRect l="-3407" t="-7682" r="-2000"/>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9" name="Picture 8"/>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36062" y="3796877"/>
            <a:ext cx="1781500" cy="565178"/>
          </a:xfrm>
          <a:prstGeom prst="rect">
            <a:avLst/>
          </a:prstGeom>
        </p:spPr>
      </p:pic>
      <p:pic>
        <p:nvPicPr>
          <p:cNvPr id="11" name="Picture 10"/>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342619" cy="257707"/>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15" name="Picture 14"/>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146895" y="5701791"/>
            <a:ext cx="5190859" cy="652973"/>
          </a:xfrm>
          <a:prstGeom prst="rect">
            <a:avLst/>
          </a:prstGeom>
        </p:spPr>
      </p:pic>
      <p:pic>
        <p:nvPicPr>
          <p:cNvPr id="16" name="Picture 15"/>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884632" y="3863181"/>
            <a:ext cx="751742" cy="294478"/>
          </a:xfrm>
          <a:prstGeom prst="rect">
            <a:avLst/>
          </a:prstGeom>
        </p:spPr>
      </p:pic>
      <p:pic>
        <p:nvPicPr>
          <p:cNvPr id="17" name="Picture 16"/>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968665" y="2859400"/>
            <a:ext cx="751742" cy="294478"/>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smtClean="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smtClean="0"/>
              <a:t>Side View</a:t>
            </a:r>
            <a:endParaRPr lang="en-US" dirty="0"/>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smtClean="0"/>
              <a:t>H = Water depth</a:t>
            </a:r>
          </a:p>
          <a:p>
            <a:r>
              <a:rPr lang="en-US" sz="1800" dirty="0" smtClean="0"/>
              <a:t>L = Length of the flocculator channel</a:t>
            </a:r>
          </a:p>
          <a:p>
            <a:r>
              <a:rPr lang="en-US" sz="1800" dirty="0" smtClean="0"/>
              <a:t>S = Space between baffles</a:t>
            </a:r>
          </a:p>
          <a:p>
            <a:r>
              <a:rPr lang="en-US" sz="1800" dirty="0" smtClean="0"/>
              <a:t>T = Thickness of the baffles</a:t>
            </a:r>
          </a:p>
          <a:p>
            <a:r>
              <a:rPr lang="en-US" sz="1800" dirty="0" smtClean="0"/>
              <a:t>B =Perpendicular center to center distance between baffles</a:t>
            </a:r>
            <a:endParaRPr lang="en-US" sz="1800" dirty="0"/>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05"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smtClean="0"/>
              <a:t>H</a:t>
            </a:r>
            <a:endParaRPr lang="es-HN" sz="2000" dirty="0"/>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smtClean="0"/>
              <a:t>1.5S</a:t>
            </a:r>
            <a:endParaRPr lang="es-HN" sz="2000" dirty="0"/>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smtClean="0"/>
              <a:t>1.5 S</a:t>
            </a:r>
            <a:endParaRPr lang="es-HN" sz="2000" dirty="0"/>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smtClean="0"/>
              <a:t>Upper baffle</a:t>
            </a:r>
            <a:endParaRPr lang="en-US" sz="2400" dirty="0"/>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smtClean="0"/>
              <a:t>Lower baffle</a:t>
            </a:r>
            <a:endParaRPr lang="en-US" sz="2400" dirty="0"/>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smtClean="0"/>
              <a:t>Minimum water level</a:t>
            </a:r>
            <a:endParaRPr lang="en-US" sz="2400"/>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smtClean="0"/>
              <a:t>Port from previous channel</a:t>
            </a:r>
            <a:endParaRPr lang="en-US" sz="2400" dirty="0"/>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smtClean="0"/>
              <a:t>Exit to the sedimentation tank entrance channel</a:t>
            </a:r>
            <a:endParaRPr lang="en-US" sz="2400" dirty="0"/>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smtClean="0"/>
              <a:t>Results of the CFD analysis and our model equations</a:t>
            </a:r>
            <a:endParaRPr lang="en-US" sz="4000" dirty="0"/>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smtClean="0">
                <a:latin typeface="Symbol" pitchFamily="18" charset="2"/>
              </a:rPr>
              <a:t>e</a:t>
            </a:r>
            <a:r>
              <a:rPr lang="en-US" sz="2400" dirty="0" smtClean="0"/>
              <a:t> is more uniform when </a:t>
            </a:r>
            <a:r>
              <a:rPr lang="en-US" sz="2400" i="1" dirty="0" smtClean="0"/>
              <a:t>H</a:t>
            </a:r>
            <a:r>
              <a:rPr lang="en-US" sz="2400" dirty="0" smtClean="0"/>
              <a:t>/</a:t>
            </a:r>
            <a:r>
              <a:rPr lang="en-US" sz="2400" i="1" dirty="0" smtClean="0"/>
              <a:t>S</a:t>
            </a:r>
            <a:r>
              <a:rPr lang="en-US" sz="2400" dirty="0" smtClean="0"/>
              <a:t> is between 3 and 6.</a:t>
            </a:r>
            <a:endParaRPr lang="en-US" sz="2400" dirty="0"/>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0"/>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smtClean="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smtClean="0"/>
                  <a:t>&lt;5</a:t>
                </a:r>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09154" cy="830997"/>
              </a:xfrm>
              <a:prstGeom prst="rect">
                <a:avLst/>
              </a:prstGeom>
              <a:noFill/>
            </p:spPr>
            <p:txBody>
              <a:bodyPr wrap="none" rtlCol="0">
                <a:spAutoFit/>
              </a:bodyPr>
              <a:lstStyle/>
              <a:p>
                <a:r>
                  <a:rPr lang="en-US" sz="2400" dirty="0" smtClean="0"/>
                  <a:t>Prior to 2015 all AguaClara designs had an H/S &gt;5.</a:t>
                </a:r>
              </a:p>
              <a:p>
                <a:r>
                  <a:rPr lang="en-US" sz="2400" dirty="0" smtClean="0"/>
                  <a:t>Future designs will have 3&lt;</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smtClean="0"/>
                  <a:t>&lt;6</a:t>
                </a:r>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09154" cy="830997"/>
              </a:xfrm>
              <a:prstGeom prst="rect">
                <a:avLst/>
              </a:prstGeom>
              <a:blipFill rotWithShape="1">
                <a:blip r:embed="rId15"/>
                <a:stretch>
                  <a:fillRect l="-1498" t="-25000" r="-468"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2086104" y="1756992"/>
            <a:ext cx="1547381" cy="568836"/>
          </a:xfrm>
          <a:prstGeom prst="rect">
            <a:avLst/>
          </a:prstGeom>
        </p:spPr>
      </p:pic>
      <p:pic>
        <p:nvPicPr>
          <p:cNvPr id="23" name="Picture 22"/>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4123650" y="1746622"/>
            <a:ext cx="4197685" cy="492016"/>
          </a:xfrm>
          <a:prstGeom prst="rect">
            <a:avLst/>
          </a:prstGeom>
        </p:spPr>
      </p:pic>
      <p:pic>
        <p:nvPicPr>
          <p:cNvPr id="22" name="Picture 21"/>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270990" y="4057868"/>
            <a:ext cx="1340698" cy="294478"/>
          </a:xfrm>
          <a:prstGeom prst="rect">
            <a:avLst/>
          </a:prstGeom>
        </p:spPr>
      </p:pic>
      <p:pic>
        <p:nvPicPr>
          <p:cNvPr id="24" name="Picture 23"/>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207962" y="4997923"/>
            <a:ext cx="3215479" cy="407880"/>
          </a:xfrm>
          <a:prstGeom prst="rect">
            <a:avLst/>
          </a:prstGeom>
        </p:spPr>
      </p:pic>
      <p:pic>
        <p:nvPicPr>
          <p:cNvPr id="29" name="Picture 28"/>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2302520" y="3122068"/>
            <a:ext cx="751742" cy="294478"/>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smtClean="0"/>
              <a:t>Design Considerations</a:t>
            </a:r>
            <a:endParaRPr lang="en-US" dirty="0"/>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a:t>
            </a:r>
            <a:r>
              <a:rPr lang="en-US" sz="2800" dirty="0" smtClean="0"/>
              <a:t>tank (thus far…)</a:t>
            </a:r>
            <a:endParaRPr lang="en-US" sz="2800" dirty="0"/>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a:t>
            </a:r>
            <a:r>
              <a:rPr lang="en-US" dirty="0" smtClean="0"/>
              <a:t>or </a:t>
            </a:r>
            <a:r>
              <a:rPr lang="en-US" dirty="0"/>
              <a:t>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a:t>
            </a:r>
            <a:r>
              <a:rPr lang="en-US" dirty="0" smtClean="0"/>
              <a:t>loss</a:t>
            </a:r>
          </a:p>
          <a:p>
            <a:pPr lvl="1">
              <a:lnSpc>
                <a:spcPct val="80000"/>
              </a:lnSpc>
            </a:pPr>
            <a:r>
              <a:rPr lang="en-US" dirty="0" smtClean="0"/>
              <a:t>Residence time</a:t>
            </a:r>
            <a:endParaRPr lang="en-US" dirty="0"/>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smtClean="0">
                <a:solidFill>
                  <a:schemeClr val="accent4"/>
                </a:solidFill>
              </a:rPr>
              <a:t>Human width</a:t>
            </a:r>
            <a:endParaRPr lang="en-US" dirty="0">
              <a:solidFill>
                <a:schemeClr val="accent4"/>
              </a:solidFill>
            </a:endParaRP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Design Considerations</a:t>
            </a:r>
            <a:endParaRPr lang="en-US" dirty="0"/>
          </a:p>
        </p:txBody>
      </p:sp>
      <p:sp>
        <p:nvSpPr>
          <p:cNvPr id="3" name="Content Placeholder 2"/>
          <p:cNvSpPr>
            <a:spLocks noGrp="1"/>
          </p:cNvSpPr>
          <p:nvPr>
            <p:ph idx="1"/>
          </p:nvPr>
        </p:nvSpPr>
        <p:spPr/>
        <p:txBody>
          <a:bodyPr/>
          <a:lstStyle/>
          <a:p>
            <a:r>
              <a:rPr lang="en-US" dirty="0" smtClean="0"/>
              <a:t>Even number of channels for AguaClara design (to keep chemical dose controller near stock tanks), but this may change if flocculators get smaller</a:t>
            </a:r>
          </a:p>
          <a:p>
            <a:r>
              <a:rPr lang="en-US" dirty="0" smtClean="0"/>
              <a:t>Even or odd number of baffles depending on channel inlet and outlet conditions</a:t>
            </a:r>
          </a:p>
          <a:p>
            <a:r>
              <a:rPr lang="en-US" dirty="0" smtClean="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smtClean="0"/>
              <a:t>around a bend?</a:t>
            </a:r>
            <a:endParaRPr lang="en-US" i="1" dirty="0"/>
          </a:p>
        </p:txBody>
      </p:sp>
      <p:sp>
        <p:nvSpPr>
          <p:cNvPr id="3" name="Content Placeholder 2"/>
          <p:cNvSpPr>
            <a:spLocks noGrp="1"/>
          </p:cNvSpPr>
          <p:nvPr>
            <p:ph idx="1"/>
          </p:nvPr>
        </p:nvSpPr>
        <p:spPr/>
        <p:txBody>
          <a:bodyPr/>
          <a:lstStyle/>
          <a:p>
            <a:r>
              <a:rPr lang="en-US" dirty="0" smtClean="0"/>
              <a:t>Sluice gate (almost closed)*</a:t>
            </a:r>
          </a:p>
          <a:p>
            <a:pPr lvl="1"/>
            <a:r>
              <a:rPr lang="en-US" dirty="0" smtClean="0">
                <a:solidFill>
                  <a:schemeClr val="accent4"/>
                </a:solidFill>
              </a:rPr>
              <a:t>0.59 </a:t>
            </a:r>
          </a:p>
          <a:p>
            <a:r>
              <a:rPr lang="en-US" dirty="0" smtClean="0"/>
              <a:t>Small hole in a tank</a:t>
            </a:r>
          </a:p>
          <a:p>
            <a:pPr lvl="1"/>
            <a:r>
              <a:rPr lang="en-US" dirty="0" smtClean="0">
                <a:solidFill>
                  <a:schemeClr val="accent4"/>
                </a:solidFill>
              </a:rPr>
              <a:t>0.62</a:t>
            </a:r>
          </a:p>
          <a:p>
            <a:r>
              <a:rPr lang="en-US" dirty="0" smtClean="0"/>
              <a:t>Exit from a pipe</a:t>
            </a:r>
          </a:p>
          <a:p>
            <a:pPr lvl="1"/>
            <a:r>
              <a:rPr lang="en-US" dirty="0" smtClean="0">
                <a:solidFill>
                  <a:schemeClr val="accent4"/>
                </a:solidFill>
              </a:rPr>
              <a:t>No </a:t>
            </a:r>
            <a:r>
              <a:rPr lang="en-US" i="1" dirty="0" smtClean="0">
                <a:solidFill>
                  <a:schemeClr val="accent4"/>
                </a:solidFill>
              </a:rPr>
              <a:t>Vena </a:t>
            </a:r>
            <a:r>
              <a:rPr lang="en-US" i="1" dirty="0" err="1" smtClean="0">
                <a:solidFill>
                  <a:schemeClr val="accent4"/>
                </a:solidFill>
              </a:rPr>
              <a:t>Contracta</a:t>
            </a:r>
            <a:endParaRPr lang="en-US" dirty="0" smtClean="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smtClean="0"/>
              <a:t>* Roberson, JA; Cassidy, JJ; </a:t>
            </a:r>
            <a:r>
              <a:rPr lang="en-US" sz="1600" dirty="0" err="1" smtClean="0"/>
              <a:t>Chaudhry</a:t>
            </a:r>
            <a:r>
              <a:rPr lang="en-US" sz="1600" dirty="0" smtClean="0"/>
              <a:t>, MH. Hydraulic Engineering. John Wiley. (1995) page 217. Original reference is Henry, H.R. “Diffusion of Submerged Jets.” Discussion by M.L. </a:t>
            </a:r>
            <a:r>
              <a:rPr lang="en-US" sz="1600" dirty="0" err="1" smtClean="0"/>
              <a:t>Alberston</a:t>
            </a:r>
            <a:r>
              <a:rPr lang="en-US" sz="1600" dirty="0" smtClean="0"/>
              <a:t>, Y.B. Dai, R.A. Jensen, and Hunger Rouse, Trans. ASCE, 115, (1950)</a:t>
            </a:r>
            <a:endParaRPr lang="en-US" sz="16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Vena </a:t>
            </a:r>
            <a:r>
              <a:rPr lang="en-US" i="1" dirty="0" err="1" smtClean="0"/>
              <a:t>Contracta</a:t>
            </a:r>
            <a:r>
              <a:rPr lang="en-US" i="1" dirty="0" smtClean="0"/>
              <a:t> </a:t>
            </a:r>
            <a:r>
              <a:rPr lang="en-US" dirty="0" smtClean="0"/>
              <a:t>(</a:t>
            </a:r>
            <a:r>
              <a:rPr lang="en-US" i="1" dirty="0" smtClean="0">
                <a:latin typeface="Symbol" pitchFamily="18" charset="2"/>
              </a:rPr>
              <a:t>P</a:t>
            </a:r>
            <a:r>
              <a:rPr lang="en-US" i="1" baseline="-25000" dirty="0" smtClean="0"/>
              <a:t>VC</a:t>
            </a:r>
            <a:r>
              <a:rPr lang="en-US" dirty="0" smtClean="0"/>
              <a:t> ) Conclusions </a:t>
            </a:r>
            <a:endParaRPr lang="en-US" dirty="0"/>
          </a:p>
        </p:txBody>
      </p:sp>
      <p:sp>
        <p:nvSpPr>
          <p:cNvPr id="3" name="Content Placeholder 2"/>
          <p:cNvSpPr>
            <a:spLocks noGrp="1"/>
          </p:cNvSpPr>
          <p:nvPr>
            <p:ph idx="1"/>
          </p:nvPr>
        </p:nvSpPr>
        <p:spPr>
          <a:xfrm>
            <a:off x="457200" y="1600200"/>
            <a:ext cx="7464903" cy="4525963"/>
          </a:xfrm>
        </p:spPr>
        <p:txBody>
          <a:bodyPr/>
          <a:lstStyle/>
          <a:p>
            <a:r>
              <a:rPr lang="en-US" dirty="0" smtClean="0"/>
              <a:t>Draw the most extreme streamline through the transition and determine the total change in direction</a:t>
            </a:r>
          </a:p>
          <a:p>
            <a:r>
              <a:rPr lang="en-US" dirty="0" smtClean="0"/>
              <a:t>If the change in direction for most of the fluid is 90°, then the </a:t>
            </a:r>
            <a:r>
              <a:rPr lang="en-US" i="1" dirty="0" smtClean="0">
                <a:latin typeface="Symbol" pitchFamily="18" charset="2"/>
              </a:rPr>
              <a:t>P</a:t>
            </a:r>
            <a:r>
              <a:rPr lang="en-US" i="1" baseline="-25000" dirty="0" smtClean="0"/>
              <a:t>VC</a:t>
            </a:r>
            <a:r>
              <a:rPr lang="en-US" dirty="0" smtClean="0"/>
              <a:t> is approximately 0.62</a:t>
            </a:r>
          </a:p>
          <a:p>
            <a:r>
              <a:rPr lang="en-US" dirty="0" smtClean="0"/>
              <a:t>If the change in direction for most of the fluid is 180°, then the </a:t>
            </a:r>
            <a:r>
              <a:rPr lang="en-US" i="1" dirty="0" smtClean="0">
                <a:latin typeface="Symbol" pitchFamily="18" charset="2"/>
              </a:rPr>
              <a:t>P</a:t>
            </a:r>
            <a:r>
              <a:rPr lang="en-US" i="1" baseline="-25000" dirty="0" smtClean="0"/>
              <a:t>VC</a:t>
            </a:r>
            <a:r>
              <a:rPr lang="en-US" dirty="0" smtClean="0"/>
              <a:t> is approximately 0.62</a:t>
            </a:r>
            <a:r>
              <a:rPr lang="en-US" baseline="30000" dirty="0" smtClean="0"/>
              <a:t>2</a:t>
            </a:r>
            <a:r>
              <a:rPr lang="en-US" dirty="0" smtClean="0"/>
              <a:t>=0.384</a:t>
            </a:r>
            <a:endParaRPr lang="en-US" dirty="0"/>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2.0352"/>
  <p:tag name="ORIGINALWIDTH" val="830.3659"/>
  <p:tag name="LATEXADDIN" val="\documentclass{article}&#10;\usepackage{amsmath}&#10;\pagestyle{empty}&#10;\begin{document}&#10;&#10;$\bar Gt = \frac{3}{2}\frac{{\left( {{\Lambda ^2} - \Lambda _0^2} \right)}}{{k\pi d_{Clay}^2\alpha }} $&#10;&#10;&#10;\end{document}"/>
  <p:tag name="IGUANATEXSIZE" val="24"/>
  <p:tag name="IGUANATEXCURSOR" val="182"/>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632.3383"/>
  <p:tag name="LATEXADDIN" val="\documentclass{article}&#10;\usepackage{amsmath}&#10;\pagestyle{empty}&#10;\begin{document}&#10;&#10;${g}{h_{Floc}} = {{\theta}\bar \varepsilon }$&#10;&#10;&#10;\end{document}"/>
  <p:tag name="IGUANATEXSIZE" val="24"/>
  <p:tag name="IGUANATEXCURSOR" val="125"/>
  <p:tag name="TRANSPARENCY" val="True"/>
  <p:tag name="FILENAME" val=""/>
  <p:tag name="LATEXENGINEID" val="1"/>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89.0264"/>
  <p:tag name="ORIGINALWIDTH" val="588.082"/>
  <p:tag name="LATEXADDIN" val="\documentclass{article}&#10;\usepackage{amsmath}&#10;\pagestyle{empty}&#10;\begin{document}&#10;&#10;$h_e = K_e\frac{V^2}{2g}$&#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89.0264"/>
  <p:tag name="ORIGINALWIDTH" val="894.8749"/>
  <p:tag name="LATEXADDIN" val="\documentclass{article}&#10;\usepackage{amsmath}&#10;\pagestyle{empty}&#10;\begin{document}&#10;&#10;$h_{Floc} = \sum {K_e} \frac{V^2}{2g}$&#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469.5655"/>
  <p:tag name="LATEXADDIN" val="\documentclass{article}&#10;\usepackage{amsmath}&#10;\pagestyle{empty}&#10;\begin{document}&#10;&#10;$\bar G = \sqrt {\frac{\bar \varepsilon }{\nu }}$&#10;&#10;&#10;\end{document}"/>
  <p:tag name="IGUANATEXSIZE" val="24"/>
  <p:tag name="IGUANATEXCURSOR" val="130"/>
  <p:tag name="TRANSPARENCY" val="True"/>
  <p:tag name="FILENAME" val=""/>
  <p:tag name="LATEXENGINEID" val="1"/>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432.8104"/>
  <p:tag name="LATEXADDIN" val="\documentclass{article}&#10;\usepackage{amsmath}&#10;\pagestyle{empty}&#10;\begin{document}&#10;&#10;$\bar \varepsilon = {\nu }\bar G^2$&#10;&#10;&#10;\end{document}"/>
  <p:tag name="IGUANATEXSIZE" val="24"/>
  <p:tag name="IGUANATEXCURSOR" val="116"/>
  <p:tag name="TRANSPARENCY" val="True"/>
  <p:tag name="FILENAME" val=""/>
  <p:tag name="LATEXENGINEID" val="1"/>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83.0255"/>
  <p:tag name="ORIGINALWIDTH" val="747.8543"/>
  <p:tag name="LATEXADDIN" val="\documentclass{article}&#10;\usepackage{amsmath}&#10;\pagestyle{empty}&#10;\begin{document}&#10;&#10;${h_{Floc}} = \bar G\theta\frac{{\nu }\bar G }{g}$&#10;&#10;&#10;\end{document}"/>
  <p:tag name="IGUANATEXSIZE" val="24"/>
  <p:tag name="IGUANATEXCURSOR" val="107"/>
  <p:tag name="TRANSPARENCY" val="True"/>
  <p:tag name="FILENAME" val=""/>
  <p:tag name="LATEXENGINEID" val="1"/>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38.5333"/>
  <p:tag name="ORIGINALWIDTH" val="824.3651"/>
  <p:tag name="LATEXADDIN" val="\documentclass{article}&#10;\usepackage{amsmath}&#10;\pagestyle{empty}&#10;\begin{document}&#10;&#10;$\bar G\theta  = \frac{3}{2}\frac{{\left( {{\Lambda ^2} - \Lambda _0^2} \right)}}{{k\pi d_P^2\alpha }}$&#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77.8167"/>
  <p:tag name="LATEXADDIN" val="\documentclass{article}&#10;\usepackage{amsmath}&#10;\pagestyle{empty}&#10;\begin{document}&#10;&#10;${g}{h_{e}} = {{\theta}\bar \varepsilon }$&#10;&#10;&#10;\end{document}"/>
  <p:tag name="IGUANATEXSIZE" val="24"/>
  <p:tag name="IGUANATEXCURSOR" val="90"/>
  <p:tag name="TRANSPARENCY" val="True"/>
  <p:tag name="FILENAME" val=""/>
  <p:tag name="LATEXENGINEID" val="1"/>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469.5655"/>
  <p:tag name="LATEXADDIN" val="\documentclass{article}&#10;\usepackage{amsmath}&#10;\pagestyle{empty}&#10;\begin{document}&#10;&#10;$\bar G = \sqrt {\frac{\bar \varepsilon }{\nu }}$&#10;&#10;&#10;\end{document}"/>
  <p:tag name="IGUANATEXSIZE" val="24"/>
  <p:tag name="IGUANATEXCURSOR" val="130"/>
  <p:tag name="TRANSPARENCY" val="True"/>
  <p:tag name="FILENAME" val=""/>
  <p:tag name="LATEXENGINEID" val="1"/>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71.0239"/>
  <p:tag name="ORIGINALWIDTH" val="657.0917"/>
  <p:tag name="LATEXADDIN" val="\documentclass{article}&#10;\usepackage{amsmath}&#10;\pagestyle{empty}&#10;\begin{document}&#10;&#10;$gh_e = K_e\frac{V^2}{2}$&#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4.7828"/>
  <p:tag name="ORIGINALWIDTH" val="1742.493"/>
  <p:tag name="LATEXADDIN" val="\documentclass{article}&#10;\usepackage{amsmath}&#10;\pagestyle{empty}&#10;\begin{document}&#10;&#10;$pC* = \frac{3}{2}\log \left( {\frac{2}{3}\pi k\frac{{d_{Clay}^2}}{{\Lambda _0^2}}\bar Gt\alpha  + 1} \right) $&#10;&#10;&#10;\end{document}"/>
  <p:tag name="IGUANATEXSIZE" val="24"/>
  <p:tag name="IGUANATEXCURSOR" val="45"/>
  <p:tag name="TRANSPARENCY" val="True"/>
  <p:tag name="FILENAME" val=""/>
  <p:tag name="LATEXENGINEID" val="1"/>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54.5216"/>
  <p:tag name="ORIGINALWIDTH" val="405.0565"/>
  <p:tag name="LATEXADDIN" val="\documentclass{article}&#10;\usepackage{amsmath}&#10;\pagestyle{empty}&#10;\begin{document}&#10;&#10;$\bar V  = \frac{H_e}{\theta}$&#10;&#10;&#10;\end{document}"/>
  <p:tag name="IGUANATEXSIZE" val="24"/>
  <p:tag name="IGUANATEXCURSOR" val="109"/>
  <p:tag name="TRANSPARENCY" val="True"/>
  <p:tag name="FILENAME" val=""/>
  <p:tag name="LATEXENGINEID" val="1"/>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WS}}$&#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89.0264"/>
  <p:tag name="ORIGINALWIDTH" val="588.082"/>
  <p:tag name="LATEXADDIN" val="\documentclass{article}&#10;\usepackage{amsmath}&#10;\pagestyle{empty}&#10;\begin{document}&#10;&#10;$h_e = K_e\frac{V^2}{2g}$&#10;&#10;&#10;\end{document}"/>
  <p:tag name="IGUANATEXSIZE" val="20"/>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83.0255"/>
  <p:tag name="ORIGINALWIDTH" val="747.8543"/>
  <p:tag name="LATEXADDIN" val="\documentclass{article}&#10;\usepackage{amsmath}&#10;\pagestyle{empty}&#10;\begin{document}&#10;&#10;${h_{Floc}} = \bar G\theta\frac{{\nu }\bar G }{g}$&#10;&#10;&#10;\end{document}"/>
  <p:tag name="IGUANATEXSIZE" val="20"/>
  <p:tag name="IGUANATEXCURSOR" val="107"/>
  <p:tag name="TRANSPARENCY" val="True"/>
  <p:tag name="FILENAME" val=""/>
  <p:tag name="LATEXENGINEID" val="1"/>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572.3298"/>
  <p:tag name="LATEXADDIN" val="\documentclass{article}&#10;\usepackage{amsmath}&#10;\pagestyle{empty}&#10;\begin{document}&#10;&#10;$\bar G = \sqrt {\frac{g{h_e}}{\theta \nu }} $&#10;&#10;&#10;\end{document}"/>
  <p:tag name="IGUANATEXSIZE" val="20"/>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16.7802"/>
  <p:tag name="ORIGINALWIDTH" val="569.3295"/>
  <p:tag name="LATEXADDIN" val="\documentclass{article}&#10;\usepackage{amsmath}&#10;\pagestyle{empty}&#10;\begin{document}&#10;&#10;$\bar G = \frac{{g{h_{Floc}}}}{{\left( {\bar G\theta } \right)\nu }}$&#10;&#10;&#10;\end{document}"/>
  <p:tag name="IGUANATEXSIZE" val="20"/>
  <p:tag name="IGUANATEXCURSOR" val="150"/>
  <p:tag name="TRANSPARENCY" val="True"/>
  <p:tag name="FILENAME" val=""/>
  <p:tag name="LATEXENGINEID" val="1"/>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684.0955"/>
  <p:tag name="LATEXADDIN" val="\documentclass{article}&#10;\usepackage{amsmath}&#10;\pagestyle{empty}&#10;\begin{document}&#10;&#10;$\bar G\theta  = \sqrt {\frac{{g{h_e}\theta }}{\nu }} $&#10;&#10;&#10;\end{document}"/>
  <p:tag name="IGUANATEXSIZE" val="20"/>
  <p:tag name="IGUANATEXCURSOR" val="136"/>
  <p:tag name="TRANSPARENCY" val="True"/>
  <p:tag name="FILENAME" val=""/>
  <p:tag name="LATEXENGINEID" val="1"/>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366.0511"/>
  <p:tag name="LATEXADDIN" val="\documentclass{article}&#10;\usepackage{amsmath}&#10;\pagestyle{empty}&#10;\begin{document}&#10;&#10;$\theta = \frac{{G\theta }}{G} $&#10;&#10;&#10;\end{document}"/>
  <p:tag name="IGUANATEXSIZE" val="20"/>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366.0511"/>
  <p:tag name="LATEXADDIN" val="\documentclass{article}&#10;\usepackage{amsmath}&#10;\pagestyle{empty}&#10;\begin{document}&#10;&#10;$\theta = \frac{{G\theta }}{G} $&#10;&#10;&#10;\end{document}"/>
  <p:tag name="IGUANATEXSIZE" val="20"/>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432.8104"/>
  <p:tag name="LATEXADDIN" val="\documentclass{article}&#10;\usepackage{amsmath}&#10;\pagestyle{empty}&#10;\begin{document}&#10;&#10;$\bar \varepsilon  = \nu {\bar G^2}$&#10;&#10;&#10;\end{document}"/>
  <p:tag name="IGUANATEXSIZE" val="24"/>
  <p:tag name="IGUANATEXCURSOR" val="117"/>
  <p:tag name="TRANSPARENCY" val="Tru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1161.162"/>
  <p:tag name="LATEXADDIN" val="\documentclass{article}&#10;\usepackage{amsmath}&#10;\pagestyle{empty}&#10;\begin{document}&#10;&#10;${h_e} = \frac{V_{out}^2}{2g}{\left( {\frac{A_{out}}{A_{in}} - 1} \right)^2}$&#10;&#10;\end{document}"/>
  <p:tag name="IGUANATEXSIZE" val="24"/>
  <p:tag name="IGUANATEXCURSOR" val="158"/>
  <p:tag name="TRANSPARENCY" val="True"/>
  <p:tag name="FILENAME" val=""/>
  <p:tag name="LATEXENGINEID" val="1"/>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71.7739"/>
  <p:tag name="ORIGINALWIDTH" val="604.5844"/>
  <p:tag name="LATEXADDIN" val="\documentclass{article}&#10;\usepackage{amsmath}&#10;\pagestyle{empty}&#10;\begin{document}&#10;&#10;$\bar \varepsilon  = {K_e}\frac{{\bar V}^2}{2}\frac{1}{\theta }$&#10;&#10;&#10;\end{document}"/>
  <p:tag name="IGUANATEXSIZE" val="24"/>
  <p:tag name="IGUANATEXCURSOR" val="145"/>
  <p:tag name="TRANSPARENCY" val="True"/>
  <p:tag name="FILENAME" val=""/>
  <p:tag name="LATEXENGINEID" val="1"/>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60.5224"/>
  <p:tag name="ORIGINALWIDTH" val="368.3014"/>
  <p:tag name="LATEXADDIN" val="\documentclass{article}&#10;\usepackage{amsmath}&#10;\pagestyle{empty}&#10;\begin{document}&#10;&#10;$\theta  = \frac{H_e}{\bar V}$&#10;&#10;&#10;\end{document}"/>
  <p:tag name="IGUANATEXSIZE" val="24"/>
  <p:tag name="IGUANATEXCURSOR" val="111"/>
  <p:tag name="TRANSPARENCY" val="True"/>
  <p:tag name="FILENAME" val=""/>
  <p:tag name="LATEXENGINEID" val="1"/>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86.026"/>
  <p:tag name="ORIGINALWIDTH" val="658.5919"/>
  <p:tag name="LATEXADDIN" val="\documentclass{article}&#10;\usepackage{amsmath}&#10;\pagestyle{empty}&#10;\begin{document}&#10;&#10;$\nu {\bar G^2} = \frac{{{K_e}{\bar V^3}}}{{2{H_e}}}$&#10;&#10;&#10;\end{document}"/>
  <p:tag name="IGUANATEXSIZE" val="24"/>
  <p:tag name="IGUANATEXCURSOR" val="117"/>
  <p:tag name="TRANSPARENCY" val="True"/>
  <p:tag name="FILENAME" val=""/>
  <p:tag name="LATEXENGINEID" val="1"/>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WS}}$&#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988.6379"/>
  <p:tag name="LATEXADDIN" val="\documentclass{article}&#10;\usepackage{amsmath}&#10;\pagestyle{empty}&#10;\begin{document}&#10;&#10;$\nu {\bar G^2} = \frac{{{K_e}}}{{2{H_e}}}{\left( {\frac{Q}{{WS}}} \right)^3}$&#10;&#10;&#10;\end{document}"/>
  <p:tag name="IGUANATEXSIZE" val="24"/>
  <p:tag name="IGUANATEXCURSOR" val="159"/>
  <p:tag name="TRANSPARENCY" val="True"/>
  <p:tag name="FILENAME" val=""/>
  <p:tag name="LATEXENGINEID" val="1"/>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1056.897"/>
  <p:tag name="LATEXADDIN" val="\documentclass{article}&#10;\usepackage{amsmath}&#10;\pagestyle{empty}&#10;\begin{document}&#10;&#10;$\bar G = \sqrt {\frac{{{K_e}}}{{2\nu {H_e}}}{{\left( {\frac{Q}{{WS}}} \right)}^3}}$&#10;&#10;&#10;\end{document}"/>
  <p:tag name="IGUANATEXSIZE" val="24"/>
  <p:tag name="IGUANATEXCURSOR" val="165"/>
  <p:tag name="TRANSPARENCY" val="True"/>
  <p:tag name="FILENAME" val=""/>
  <p:tag name="LATEXENGINEID" val="1"/>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988.6379"/>
  <p:tag name="LATEXADDIN" val="\documentclass{article}&#10;\usepackage{amsmath}&#10;\pagestyle{empty}&#10;\begin{document}&#10;&#10;$\nu {\bar G^2} = \frac{{{K_e}}}{{2{H_e}}}{\left( {\frac{Q}{{WS}}} \right)^3}$&#10;&#10;&#10;\end{document}"/>
  <p:tag name="IGUANATEXSIZE" val="24"/>
  <p:tag name="IGUANATEXCURSOR" val="159"/>
  <p:tag name="TRANSPARENCY" val="True"/>
  <p:tag name="FILENAME" val=""/>
  <p:tag name="LATEXENGINEID" val="1"/>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999.8895"/>
  <p:tag name="LATEXADDIN" val="\documentclass{article}&#10;\usepackage{amsmath}&#10;\pagestyle{empty}&#10;\begin{document}&#10;&#10;$W = \frac{Q}{S}{\left( {\frac{K_e}{2{H_e}\nu {{\bar G}^2}}} \right)^{\frac{1}{3}}}$&#10;&#10;&#10;\end{document}"/>
  <p:tag name="IGUANATEXSIZE" val="24"/>
  <p:tag name="IGUANATEXCURSOR" val="165"/>
  <p:tag name="TRANSPARENCY" val="True"/>
  <p:tag name="FILENAME" val=""/>
  <p:tag name="LATEXENGINEID" val="1"/>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67.2733"/>
  <p:tag name="ORIGINALWIDTH" val="468.0654"/>
  <p:tag name="LATEXADDIN" val="\documentclass{article}&#10;\usepackage{amsmath}&#10;\pagestyle{empty}&#10;\begin{document}&#10;&#10;$S = \frac{H_e}{\Pi _{HS}}$&#10;&#10;&#10;\end{document}"/>
  <p:tag name="IGUANATEXSIZE" val="24"/>
  <p:tag name="IGUANATEXCURSOR" val="108"/>
  <p:tag name="TRANSPARENCY" val="True"/>
  <p:tag name="FILENAME" val=""/>
  <p:tag name="LATEXENGINEID" val="1"/>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1400.445"/>
  <p:tag name="LATEXADDIN" val="\documentclass{article}&#10;\usepackage{amsmath}&#10;\pagestyle{empty}&#10;\begin{document}&#10;&#10;${W_{Min}} = \frac{{\Pi _{HS}}Q}{H_e}{\left( {\frac{K_e}{2{H_e}\nu {\bar G}^2}} \right)^{\frac{1}{3}}}$&#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970.6354"/>
  <p:tag name="LATEXADDIN" val="\documentclass{article}&#10;\usepackage{amsmath}&#10;\pagestyle{empty}&#10;\begin{document}&#10;&#10;${K_e} = {\left( {\frac{A_{out}}{A_{in}} - 1} \right)^2}$&#10;&#10;&#10;\end{document}"/>
  <p:tag name="IGUANATEXSIZE" val="24"/>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8.015"/>
  <p:tag name="ORIGINALWIDTH" val="651.8409"/>
  <p:tag name="LATEXADDIN" val="\documentclass{article}&#10;\usepackage{amsmath}&#10;\pagestyle{empty}&#10;\begin{document}&#10;&#10;${H_e} = {\Pi _{HS}}S$&#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988.6379"/>
  <p:tag name="LATEXADDIN" val="\documentclass{article}&#10;\usepackage{amsmath}&#10;\pagestyle{empty}&#10;\begin{document}&#10;&#10;$\nu {\bar G^2} = \frac{{{K_e}}}{{2{H_e}}}{\left( {\frac{Q}{{WS}}} \right)^3}$&#10;&#10;&#10;\end{document}"/>
  <p:tag name="IGUANATEXSIZE" val="24"/>
  <p:tag name="IGUANATEXCURSOR" val="159"/>
  <p:tag name="TRANSPARENCY" val="True"/>
  <p:tag name="FILENAME" val=""/>
  <p:tag name="LATEXENGINEID" val="1"/>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561.0782"/>
  <p:tag name="LATEXADDIN" val="\documentclass{article}&#10;\usepackage{amsmath}&#10;\pagestyle{empty}&#10;\begin{document}&#10;&#10;${\Pi _{HS}} = \frac{{{H_e}}}{S}$&#10;&#10;&#10;\end{document}"/>
  <p:tag name="IGUANATEXSIZE" val="24"/>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08.5291"/>
  <p:tag name="ORIGINALWIDTH" val="655.5915"/>
  <p:tag name="LATEXADDIN" val="\documentclass{article}&#10;\usepackage{amsmath}&#10;\pagestyle{empty}&#10;\begin{document}&#10;&#10;$S = \frac{{H_{{e_{Max}}}}}{{\Pi _{H{S_{Max}}}}} $&#10;&#10;&#10;\end{document}"/>
  <p:tag name="IGUANATEXSIZE" val="24"/>
  <p:tag name="IGUANATEXCURSOR" val="127"/>
  <p:tag name="TRANSPARENCY" val="True"/>
  <p:tag name="FILENAME" val=""/>
  <p:tag name="LATEXENGINEID" val="1"/>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42.0477"/>
  <p:tag name="ORIGINALWIDTH" val="1669.733"/>
  <p:tag name="LATEXADDIN" val="\documentclass{article}&#10;\usepackage{amsmath}&#10;\pagestyle{empty}&#10;\begin{document}&#10;&#10;${H_{{e_{Max}}}} = {\left[ {\frac{{{K_e}}}{{2\nu {{\bar G}^2}}}{{\left( {\frac{{Q{\Pi _{H{S_{Max}}}}}}{W}} \right)}^3}} \right]^{\frac{1}{4}}}$&#10;&#10;&#10;\end{document}"/>
  <p:tag name="IGUANATEXSIZE" val="24"/>
  <p:tag name="IGUANATEXCURSOR" val="223"/>
  <p:tag name="TRANSPARENCY" val="True"/>
  <p:tag name="FILENAME" val=""/>
  <p:tag name="LATEXENGINEID" val="1"/>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88.2763"/>
  <p:tag name="ORIGINALWIDTH" val="831.116"/>
  <p:tag name="LATEXADDIN" val="\documentclass{article}&#10;\usepackage{amsmath}&#10;\pagestyle{empty}&#10;\begin{document}&#10;&#10;${N_{{e_{Min}}}} = \frac{{{H_{Floc}}}}{{{H_{{e_{Max}}}}}} $&#10;&#10;&#10;\end{document}"/>
  <p:tag name="IGUANATEXSIZE" val="24"/>
  <p:tag name="IGUANATEXCURSOR" val="138"/>
  <p:tag name="TRANSPARENCY" val="True"/>
  <p:tag name="FILENAME" val=""/>
  <p:tag name="LATEXENGINEID" val="1"/>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16.7802"/>
  <p:tag name="ORIGINALWIDTH" val="569.3295"/>
  <p:tag name="LATEXADDIN" val="\documentclass{article}&#10;\usepackage{amsmath}&#10;\pagestyle{empty}&#10;\begin{document}&#10;&#10;$\bar G = \frac{{g{h_{Floc}}}}{{\left( {\bar G\theta } \right)\nu }}$&#10;&#10;&#10;\end{document}"/>
  <p:tag name="IGUANATEXSIZE" val="20"/>
  <p:tag name="IGUANATEXCURSOR" val="150"/>
  <p:tag name="TRANSPARENCY" val="True"/>
  <p:tag name="FILENAME" val=""/>
  <p:tag name="LATEXENGINEID" val="1"/>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366.0511"/>
  <p:tag name="LATEXADDIN" val="\documentclass{article}&#10;\usepackage{amsmath}&#10;\pagestyle{empty}&#10;\begin{document}&#10;&#10;$\theta = \frac{{G\theta }}{G} $&#10;&#10;&#10;\end{document}"/>
  <p:tag name="IGUANATEXSIZE" val="20"/>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1400.445"/>
  <p:tag name="LATEXADDIN" val="\documentclass{article}&#10;\usepackage{amsmath}&#10;\pagestyle{empty}&#10;\begin{document}&#10;&#10;${W_{Min}} = \frac{{{\Pi _{HS}}Q}}{{{H_e}}}{\left( {\frac{{{K_e}}}{{2{H_e}\nu {{\bar G}^2}}}} \right)^{\frac{1}{3}}}$&#10;&#10;&#10;\end{document}"/>
  <p:tag name="IGUANATEXSIZE" val="20"/>
  <p:tag name="IGUANATEXCURSOR" val="198"/>
  <p:tag name="TRANSPARENCY" val="True"/>
  <p:tag name="FILENAME" val=""/>
  <p:tag name="LATEXENGINEID" val="1"/>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2.0477"/>
  <p:tag name="ORIGINALWIDTH" val="1669.733"/>
  <p:tag name="LATEXADDIN" val="\documentclass{article}&#10;\usepackage{amsmath}&#10;\pagestyle{empty}&#10;\begin{document}&#10;&#10;${H_{{e_{Max}}}} = {\left[ {\frac{{{K_e}}}{{2\nu {{\bar G}^2}}}{{\left( {\frac{{Q{\Pi _{H{S_{Max}}}}}}{W}} \right)}^3}} \right]^{\frac{1}{4}}}$&#10;&#10;&#10;\end{document}"/>
  <p:tag name="IGUANATEXSIZE" val="20"/>
  <p:tag name="IGUANATEXCURSOR" val="223"/>
  <p:tag name="TRANSPARENCY" val="True"/>
  <p:tag name="FILENAME" val=""/>
  <p:tag name="LATEXENGINEID" val="1"/>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1653.981"/>
  <p:tag name="LATEXADDIN" val="\documentclass{article}&#10;\usepackage{amsmath}&#10;\pagestyle{empty}&#10;\begin{document}&#10;&#10;${K_e} = {\left( {\frac{1}{\Pi_{VCBaffle}} - 1} \right)^2} = 2.56$&#10;&#10;\end{document}"/>
  <p:tag name="IGUANATEXSIZE" val="24"/>
  <p:tag name="IGUANATEXCURSOR" val="108"/>
  <p:tag name="TRANSPARENCY" val="True"/>
  <p:tag name="FILENAME" val=""/>
  <p:tag name="LATEXENGINEID" val="1"/>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984.1373"/>
  <p:tag name="LATEXADDIN" val="\documentclass{article}&#10;\usepackage{amsmath}&#10;\pagestyle{empty}&#10;\begin{document}&#10;&#10;$ S = {\left( {\frac{{{K_e}}}{{2{H_e}{G^2}\nu }}} \right)^{\frac{1}{3}}}\frac{Q}{W}$&#10;&#10;&#10;\end{document}"/>
  <p:tag name="IGUANATEXSIZE" val="20"/>
  <p:tag name="IGUANATEXCURSOR" val="164"/>
  <p:tag name="TRANSPARENCY" val="True"/>
  <p:tag name="FILENAME" val=""/>
  <p:tag name="LATEXENGINEID" val="1"/>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88.2763"/>
  <p:tag name="ORIGINALWIDTH" val="831.116"/>
  <p:tag name="LATEXADDIN" val="\documentclass{article}&#10;\usepackage{amsmath}&#10;\pagestyle{empty}&#10;\begin{document}&#10;&#10;$N_{e_{Min}} = \frac{H_{Floc}}{H_{{e_{Max}}}} $&#10;&#10;&#10;\end{document}"/>
  <p:tag name="IGUANATEXSIZE" val="20"/>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49.2709"/>
  <p:tag name="ORIGINALWIDTH" val="593.3328"/>
  <p:tag name="LATEXADDIN" val="\documentclass{article}&#10;\usepackage{amsmath}&#10;\pagestyle{empty}&#10;\begin{document}&#10;&#10;$ G\theta  = \theta \sqrt {\frac{\varepsilon }{\nu }} $&#10;&#10;&#10;\end{document}"/>
  <p:tag name="IGUANATEXSIZE" val="24"/>
  <p:tag name="IGUANATEXCURSOR" val="135"/>
  <p:tag name="TRANSPARENCY" val="True"/>
  <p:tag name="FILENAME" val=""/>
  <p:tag name="LATEXENGINEID" val="1"/>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60.5224"/>
  <p:tag name="ORIGINALWIDTH" val="418.5584"/>
  <p:tag name="LATEXADDIN" val="\documentclass{article}&#10;\usepackage{amsmath}&#10;\pagestyle{empty}&#10;\begin{document}&#10;&#10;${\theta _e} = \frac{{{H_e}}}{{\bar V}}$&#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83.7757"/>
  <p:tag name="ORIGINALWIDTH" val="684.0955"/>
  <p:tag name="LATEXADDIN" val="\documentclass{article}&#10;\usepackage{amsmath}&#10;\pagestyle{empty}&#10;\begin{document}&#10;&#10;$\bar \varepsilon  = {K_e}\frac{{\bar V}^2}{2}\frac{\bar V}{H_e}$&#10;&#10;&#10;\end{document}"/>
  <p:tag name="IGUANATEXSIZE" val="24"/>
  <p:tag name="IGUANATEXCURSOR" val="140"/>
  <p:tag name="TRANSPARENCY" val="True"/>
  <p:tag name="FILENAME" val=""/>
  <p:tag name="LATEXENGINEID" val="1"/>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1136.409"/>
  <p:tag name="LATEXADDIN" val="\documentclass{article}&#10;\usepackage{amsmath}&#10;\pagestyle{empty}&#10;\begin{document}&#10;&#10;$G{\theta _e} = \frac{{{H_e}}}{{\bar V}}\sqrt {\frac{{{K_e}}}{\nu }\frac{{{{\bar V}^2}}}{2}\frac{{\bar V}}{{{H_e}}}}$&#10;&#10;&#10;\end{document}"/>
  <p:tag name="IGUANATEXSIZE" val="24"/>
  <p:tag name="IGUANATEXCURSOR" val="197"/>
  <p:tag name="TRANSPARENCY" val="True"/>
  <p:tag name="FILENAME" val=""/>
  <p:tag name="LATEXENGINEID" val="1"/>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867.8711"/>
  <p:tag name="LATEXADDIN" val="\documentclass{article}&#10;\usepackage{amsmath}&#10;\pagestyle{empty}&#10;\begin{document}&#10;&#10;$ G{\theta _e} = \sqrt {\frac{{{H_e}{K_e}\bar V}}{{2\nu }}} $&#10;&#10;&#10;\end{document}"/>
  <p:tag name="IGUANATEXSIZE" val="24"/>
  <p:tag name="IGUANATEXCURSOR" val="141"/>
  <p:tag name="TRANSPARENCY" val="True"/>
  <p:tag name="FILENAME" val=""/>
  <p:tag name="LATEXENGINEID" val="1"/>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866.371"/>
  <p:tag name="LATEXADDIN" val="\documentclass{article}&#10;\usepackage{amsmath}&#10;\pagestyle{empty}&#10;\begin{document}&#10;&#10;$ G{\theta _e} = \sqrt {\frac{{{H_e}{K_e}Q}}{{2\nu WS}}} $&#10;&#10;&#10;\end{document}"/>
  <p:tag name="IGUANATEXSIZE" val="24"/>
  <p:tag name="IGUANATEXCURSOR" val="138"/>
  <p:tag name="TRANSPARENCY" val="True"/>
  <p:tag name="FILENAME" val=""/>
  <p:tag name="LATEXENGINEID" val="1"/>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86.026"/>
  <p:tag name="ORIGINALWIDTH" val="658.5919"/>
  <p:tag name="LATEXADDIN" val="\documentclass{article}&#10;\usepackage{amsmath}&#10;\pagestyle{empty}&#10;\begin{document}&#10;&#10;$\nu {\bar G^2} = \frac{{K_e}{V^3}}{2{H_e}} $&#10;&#10;&#10;\end{document}"/>
  <p:tag name="IGUANATEXSIZE" val="24"/>
  <p:tag name="IGUANATEXCURSOR" val="123"/>
  <p:tag name="TRANSPARENCY" val="True"/>
  <p:tag name="FILENAME" val=""/>
  <p:tag name="LATEXENGINEID" val="1"/>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96.5274"/>
  <p:tag name="ORIGINALWIDTH" val="1252.675"/>
  <p:tag name="LATEXADDIN" val="\documentclass{article}&#10;\usepackage{amsmath}&#10;\pagestyle{empty}&#10;\begin{document}&#10;&#10;$ {\varepsilon _{Max}} \cong \frac{{{{\left( {{\Pi _{RoundJet}}{V_{Jet}}} \right)}^3}}}{{{D_{Jet}}}}$&#10;&#10;&#10;\end{document}"/>
  <p:tag name="IGUANATEXSIZE" val="24"/>
  <p:tag name="IGUANATEXCURSOR" val="181"/>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0.7669"/>
  <p:tag name="ORIGINALWIDTH" val="308.293"/>
  <p:tag name="LATEXADDIN" val="\documentclass{article}&#10;\usepackage{amsmath}&#10;\pagestyle{empty}&#10;\begin{document}&#10;&#10;$\Pi_{\bar{\epsilon}}^{\epsilon_{Max}} $&#10;&#10;&#10;\end{document}"/>
  <p:tag name="IGUANATEXSIZE" val="24"/>
  <p:tag name="IGUANATEXCURSOR" val="119"/>
  <p:tag name="TRANSPARENCY" val="True"/>
  <p:tag name="FILENAME" val=""/>
  <p:tag name="LATEXENGINEID" val="1"/>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67.2733"/>
  <p:tag name="ORIGINALWIDTH" val="1318.684"/>
  <p:tag name="LATEXADDIN" val="\documentclass{article}&#10;\usepackage{amsmath}&#10;\pagestyle{empty}&#10;\begin{document}&#10;&#10;${\Pi_{\bar{G}}^{G_{Max}}} = \sqrt {\Pi_{\bar{\epsilon}}^{\epsilon_{Max}}}  = \sqrt 2$&#10;&#10;\end{document}"/>
  <p:tag name="IGUANATEXSIZE" val="24"/>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866.371"/>
  <p:tag name="LATEXADDIN" val="\documentclass{article}&#10;\usepackage{amsmath}&#10;\pagestyle{empty}&#10;\begin{document}&#10;&#10;$\bar G{\theta _e} = \sqrt {\frac{{{H_e}{K_e}Q}}{{2\nu WS}}} $&#10;&#10;&#10;\end{document}"/>
  <p:tag name="IGUANATEXSIZE" val="24"/>
  <p:tag name="IGUANATEXCURSOR" val="141"/>
  <p:tag name="TRANSPARENCY" val="True"/>
  <p:tag name="FILENAME" val=""/>
  <p:tag name="LATEXENGINEID" val="1"/>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96.5274"/>
  <p:tag name="ORIGINALWIDTH" val="1065.149"/>
  <p:tag name="LATEXADDIN" val="\documentclass{article}&#10;\usepackage{amsmath}&#10;\pagestyle{empty}&#10;\begin{document}&#10;&#10;${\varepsilon _{Max}} \frac{{\left( {{\Pi _{JetPlane}}{V_{Jet}}} \right)}^3}{S_{Jet}}$&#10;&#10;&#10;\end{document}"/>
  <p:tag name="IGUANATEXSIZE" val="24"/>
  <p:tag name="IGUANATEXCURSOR" val="167"/>
  <p:tag name="TRANSPARENCY" val="True"/>
  <p:tag name="FILENAME" val=""/>
  <p:tag name="LATEXENGINEID" val="1"/>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SW}$&#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92.0268"/>
  <p:tag name="ORIGINALWIDTH" val="903.8762"/>
  <p:tag name="LATEXADDIN" val="\documentclass{article}&#10;\usepackage{amsmath}&#10;\pagestyle{empty}&#10;\begin{document}&#10;&#10;$V_{Jet} = \frac{\bar V}{\Pi _{VCBaffle}}$&#10;&#10;&#10;\end{document}"/>
  <p:tag name="IGUANATEXSIZE" val="24"/>
  <p:tag name="IGUANATEXCURSOR" val="123"/>
  <p:tag name="TRANSPARENCY" val="True"/>
  <p:tag name="FILENAME" val=""/>
  <p:tag name="LATEXENGINEID" val="1"/>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1629.978"/>
  <p:tag name="LATEXADDIN" val="\documentclass{article}&#10;\usepackage{amsmath}&#10;\pagestyle{empty}&#10;\begin{document}&#10;&#10;$\varepsilon _{Max} \frac{1}{S \Pi _{VCBaffle}}{\left( {\frac{\Pi _{JetPlane}\bar V}{\Pi _{VCBaffle}}} \right)^3}$&#10;&#10;&#10;\end{document}"/>
  <p:tag name="IGUANATEXSIZE" val="24"/>
  <p:tag name="IGUANATEXCURSOR" val="195"/>
  <p:tag name="TRANSPARENCY" val="True"/>
  <p:tag name="FILENAME" val=""/>
  <p:tag name="LATEXENGINEID" val="1"/>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1050.146"/>
  <p:tag name="LATEXADDIN" val="\documentclass{article}&#10;\usepackage{amsmath}&#10;\pagestyle{empty}&#10;\begin{document}&#10;&#10;$S_{Jet} = S\Pi _{VCBaffle}$&#10;&#10;&#10;\end{document}"/>
  <p:tag name="IGUANATEXSIZE" val="24"/>
  <p:tag name="IGUANATEXCURSOR" val="109"/>
  <p:tag name="TRANSPARENCY" val="True"/>
  <p:tag name="FILENAME" val=""/>
  <p:tag name="LATEXENGINEID" val="1"/>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83.7757"/>
  <p:tag name="ORIGINALWIDTH" val="1227.171"/>
  <p:tag name="LATEXADDIN" val="\documentclass{article}&#10;\usepackage{amsmath}&#10;\pagestyle{empty}&#10;\begin{document}&#10;$\bar \varepsilon  = {K_e}\frac{{\bar V}^2}{2}\frac{1}{\theta _B} = \frac{K_e}{{\bar V}^3}2{H_e}$&#10;&#10;&#10;\end{document}"/>
  <p:tag name="IGUANATEXSIZE" val="24"/>
  <p:tag name="IGUANATEXCURSOR" val="177"/>
  <p:tag name="TRANSPARENCY" val="True"/>
  <p:tag name="FILENAME" val=""/>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37.2691"/>
  <p:tag name="ORIGINALWIDTH" val="746.3542"/>
  <p:tag name="LATEXADDIN" val="\documentclass{article}&#10;\usepackage{amsmath}&#10;\pagestyle{empty}&#10;\begin{document}&#10;&#10;$\Pi_{\bar{\epsilon}}^{\epsilon_{Max}}  = \frac{\varepsilon _{Max}}{\bar \varepsilon }$&#10;&#10;&#10;\end{document}"/>
  <p:tag name="IGUANATEXSIZE" val="24"/>
  <p:tag name="IGUANATEXCURSOR" val="119"/>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0.7669"/>
  <p:tag name="ORIGINALWIDTH" val="308.293"/>
  <p:tag name="LATEXADDIN" val="\documentclass{article}&#10;\usepackage{amsmath}&#10;\pagestyle{empty}&#10;\begin{document}&#10;&#10;$\Pi_{\bar{\epsilon}}^{\epsilon_{Max}} $&#10;&#10;&#10;\end{document}"/>
  <p:tag name="IGUANATEXSIZE" val="24"/>
  <p:tag name="IGUANATEXCURSOR" val="119"/>
  <p:tag name="TRANSPARENCY" val="True"/>
  <p:tag name="FILENAME" val=""/>
  <p:tag name="LATEXENGINEID" val="1"/>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31.7824"/>
  <p:tag name="ORIGINALWIDTH" val="1239.173"/>
  <p:tag name="LATEXADDIN" val="\documentclass{article}&#10;\usepackage{amsmath}&#10;\pagestyle{empty}&#10;\begin{document}&#10;&#10;$\Pi_{\bar{\epsilon}}^{\epsilon_{Max}}  = \frac{\Pi _{JetPlane}^3}{\Pi _{VCBaffle}^4}\frac{2{H_e}}{{K_e}S}$&#10;&#10;&#10;\end{document}"/>
  <p:tag name="IGUANATEXSIZE" val="24"/>
  <p:tag name="IGUANATEXCURSOR" val="119"/>
  <p:tag name="TRANSPARENCY" val="True"/>
  <p:tag name="FILENAME" val=""/>
  <p:tag name="LATEXENGINEID" val="1"/>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58.2721"/>
  <p:tag name="ORIGINALWIDTH" val="408.8071"/>
  <p:tag name="LATEXADDIN" val="\documentclass{article}&#10;\usepackage{amsmath}&#10;\pagestyle{empty}&#10;\begin{document}&#10;${\theta _B} = \frac{H}{{\bar V}}$&#10;&#10;&#10;\end{document}"/>
  <p:tag name="IGUANATEXSIZE" val="24"/>
  <p:tag name="IGUANATEXCURSOR" val="114"/>
  <p:tag name="TRANSPARENCY" val="True"/>
  <p:tag name="FILENAME" val=""/>
  <p:tag name="LATEXENGINEID" val="1"/>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37.2691"/>
  <p:tag name="ORIGINALWIDTH" val="746.3542"/>
  <p:tag name="LATEXADDIN" val="\documentclass{article}&#10;\usepackage{amsmath}&#10;\pagestyle{empty}&#10;\begin{document}&#10;&#10;$\Pi_{\bar{\epsilon}}^{\epsilon_{Max}}  = \frac{\varepsilon _{Max}}{\bar \varepsilon }$&#10;&#10;&#10;\end{document}"/>
  <p:tag name="IGUANATEXSIZE" val="24"/>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31.7824"/>
  <p:tag name="ORIGINALWIDTH" val="730.602"/>
  <p:tag name="LATEXADDIN" val="\documentclass{article}&#10;\usepackage{amsmath}&#10;\pagestyle{empty}&#10;\begin{document}&#10;&#10;$\frac{\Pi _{JetPlane}^3}{\Pi _{VCBaffle}^4}\frac{2{H_e}}{{K_e}S}$&#10;&#10;&#10;\end{document}"/>
  <p:tag name="IGUANATEXSIZE" val="24"/>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959.3839"/>
  <p:tag name="LATEXADDIN" val="\documentclass{article}&#10;\usepackage{amsmath}&#10;\pagestyle{empty}&#10;\begin{document}&#10;&#10;$\Pi _{JetPlane} = 0.225$&#10;&#10;&#10;\end{document}"/>
  <p:tag name="IGUANATEXSIZE" val="24"/>
  <p:tag name="IGUANATEXCURSOR" val="105"/>
  <p:tag name="TRANSPARENCY" val="True"/>
  <p:tag name="FILENAME" val=""/>
  <p:tag name="LATEXENGINEID" val="1"/>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2128.797"/>
  <p:tag name="LATEXADDIN" val="\documentclass{article}&#10;\usepackage{amsmath}&#10;\pagestyle{empty}&#10;\begin{document}&#10;${\Pi_{JetPlane}} = \left( {{\Pi_{\bar{\epsilon}}^{\epsilon_{Max}} }\Pi_{VCBaffle}^4\frac{K_e}{2}\frac{S}{H_e}} \right)^{\frac{1}{3}}$&#10;&#10;&#10;\end{document}"/>
  <p:tag name="IGUANATEXSIZE" val="24"/>
  <p:tag name="IGUANATEXCURSOR" val="146"/>
  <p:tag name="TRANSPARENCY" val="True"/>
  <p:tag name="FILENAME" val=""/>
  <p:tag name="LATEXENGINEID" val="1"/>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0.7669"/>
  <p:tag name="ORIGINALWIDTH" val="308.293"/>
  <p:tag name="LATEXADDIN" val="\documentclass{article}&#10;\usepackage{amsmath}&#10;\pagestyle{empty}&#10;\begin{document}&#10;&#10;$\Pi_{\bar{\epsilon}}^{\epsilon_{Max}}$&#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20.7669"/>
  <p:tag name="ORIGINALWIDTH" val="308.293"/>
  <p:tag name="LATEXADDIN" val="\documentclass{article}&#10;\usepackage{amsmath}&#10;\pagestyle{empty}&#10;\begin{document}&#10;&#10;$\Pi_{\bar{\epsilon}}^{\epsilon_{Max}}$&#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7.2691"/>
  <p:tag name="ORIGINALWIDTH" val="746.3542"/>
  <p:tag name="LATEXADDIN" val="\documentclass{article}&#10;\usepackage{amsmath}&#10;\pagestyle{empty}&#10;\begin{document}&#10;&#10;$\Pi_{\bar{\epsilon}}^{\epsilon_{Max}}  = \frac{\varepsilon _{Max}}{\bar \varepsilon }$&#10;&#10;&#10;\end{document}"/>
  <p:tag name="IGUANATEXSIZE" val="24"/>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33.2825"/>
  <p:tag name="ORIGINALWIDTH" val="634.5886"/>
  <p:tag name="LATEXADDIN" val="\documentclass{article}&#10;\usepackage{amsmath}&#10;\pagestyle{empty}&#10;\begin{document}&#10;&#10;${\frac{{\Pi _{VCBaffle}^4{K_e}}}{\Pi_{JetPlane}^3}}$&#10;&#10;\end{document}"/>
  <p:tag name="IGUANATEXSIZE" val="24"/>
  <p:tag name="IGUANATEXCURSOR" val="134"/>
  <p:tag name="TRANSPARENCY" val="True"/>
  <p:tag name="FILENAME" val=""/>
  <p:tag name="LATEXENGINEID" val="1"/>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01.7782"/>
  <p:tag name="ORIGINALWIDTH" val="1721.49"/>
  <p:tag name="LATEXADDIN" val="\documentclass{article}&#10;\usepackage{amsmath}&#10;\pagestyle{empty}&#10;\begin{document}&#10;&#10;$\Pi_{\bar{\epsilon}}^{\epsilon_{Max}} = \frac{\varepsilon _{Max}}{{\bar \varepsilon }} = \frac{{\Pi _{JetPlane}}^3}{{\Pi _{VCBaffle}}^4}\frac{2{H_e}}{{K_e}S}$&#10;&#10;&#10;\end{document}"/>
  <p:tag name="IGUANATEXSIZE" val="24"/>
  <p:tag name="IGUANATEXCURSOR" val="119"/>
  <p:tag name="TRANSPARENCY" val="True"/>
  <p:tag name="FILENAME" val=""/>
  <p:tag name="LATEXENGINEID" val="1"/>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0.7669"/>
  <p:tag name="ORIGINALWIDTH" val="549.8267"/>
  <p:tag name="LATEXADDIN" val="\documentclass{article}&#10;\usepackage{amsmath}&#10;\pagestyle{empty}&#10;\begin{document}&#10;&#10;$\Pi_{\bar{\epsilon}}^{\epsilon_{Max}} = 2$&#10;&#10;&#10;\end{document}"/>
  <p:tag name="IGUANATEXSIZE" val="24"/>
  <p:tag name="IGUANATEXCURSOR" val="119"/>
  <p:tag name="TRANSPARENCY" val="True"/>
  <p:tag name="FILENAME" val=""/>
  <p:tag name="LATEXENGINEID" val="1"/>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7.2733"/>
  <p:tag name="ORIGINALWIDTH" val="1318.684"/>
  <p:tag name="LATEXADDIN" val="\documentclass{article}&#10;\usepackage{amsmath}&#10;\pagestyle{empty}&#10;\begin{document}&#10;&#10;${\Pi_{\bar{G}}^{G_{Max}}} = \sqrt {\Pi_{\bar{\epsilon}}^{\epsilon_{Max}}}  = \sqrt 2$&#10;&#10;\end{document}"/>
  <p:tag name="IGUANATEXSIZE" val="24"/>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0.7669"/>
  <p:tag name="ORIGINALWIDTH" val="308.293"/>
  <p:tag name="LATEXADDIN" val="\documentclass{article}&#10;\usepackage{amsmath}&#10;\pagestyle{empty}&#10;\begin{document}&#10;&#10;$\Pi_{\bar{\epsilon}}^{\epsilon_{Max}}$&#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38.5333"/>
  <p:tag name="ORIGINALWIDTH" val="824.3651"/>
  <p:tag name="LATEXADDIN" val="\documentclass{article}&#10;\usepackage{amsmath}&#10;\pagestyle{empty}&#10;\begin{document}&#10;&#10;$\bar G\theta  = \frac{3}{2}\frac{{\left( {{\Lambda ^2} - \Lambda _0^2} \right)}}{{k\pi d_P^2\alpha }}$&#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196965</TotalTime>
  <Words>2876</Words>
  <Application>Microsoft Office PowerPoint</Application>
  <PresentationFormat>On-screen Show (4:3)</PresentationFormat>
  <Paragraphs>424</Paragraphs>
  <Slides>50</Slides>
  <Notes>35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0" baseType="lpstr">
      <vt:lpstr>Candara</vt:lpstr>
      <vt:lpstr>Arial</vt:lpstr>
      <vt:lpstr>Cambria Math</vt:lpstr>
      <vt:lpstr>Wingdings</vt:lpstr>
      <vt:lpstr>Times New Roman</vt:lpstr>
      <vt:lpstr>Century Gothic</vt:lpstr>
      <vt:lpstr>Symbol</vt:lpstr>
      <vt:lpstr>Lecture 4540 2016</vt:lpstr>
      <vt:lpstr>Equation</vt:lpstr>
      <vt:lpstr>MathType 6.0 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6630</cp:revision>
  <cp:lastPrinted>2017-10-01T14:51:00Z</cp:lastPrinted>
  <dcterms:created xsi:type="dcterms:W3CDTF">2009-05-27T15:44:15Z</dcterms:created>
  <dcterms:modified xsi:type="dcterms:W3CDTF">2017-12-03T18:25:10Z</dcterms:modified>
</cp:coreProperties>
</file>